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2" r:id="rId5"/>
    <p:sldId id="264" r:id="rId6"/>
    <p:sldId id="260" r:id="rId7"/>
    <p:sldId id="265" r:id="rId8"/>
    <p:sldId id="261" r:id="rId9"/>
    <p:sldId id="273" r:id="rId10"/>
    <p:sldId id="270" r:id="rId11"/>
    <p:sldId id="277" r:id="rId12"/>
    <p:sldId id="276" r:id="rId13"/>
    <p:sldId id="275" r:id="rId14"/>
    <p:sldId id="274" r:id="rId15"/>
    <p:sldId id="266" r:id="rId16"/>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86"/>
    <p:restoredTop sz="94676"/>
  </p:normalViewPr>
  <p:slideViewPr>
    <p:cSldViewPr snapToGrid="0">
      <p:cViewPr>
        <p:scale>
          <a:sx n="130" d="100"/>
          <a:sy n="130" d="100"/>
        </p:scale>
        <p:origin x="1099"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7/23/2026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3532735287"/>
              </p:ext>
            </p:extLst>
          </p:nvPr>
        </p:nvGraphicFramePr>
        <p:xfrm>
          <a:off x="294842" y="694098"/>
          <a:ext cx="5530128" cy="351282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Provide more CPD opportunities for staff.</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Bring in a sports company to work with the staff hands-on. Allow for team teaching to happen between teachers and coaches.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being highly engaged and active throughout swimming lessons.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This year we had a company ‘Chance to Shine’ come in for a half term block to deliver PE lessons (cricket focus) to 3 year groups (6 classes) to enable staff to develop skills and valuable CPD. This was really well supported by the staff.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Staff continued to use the planning provided to them to ensure of high quality lessons with also the opportunity for them to adapt and apply based on individual class needs.</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1382416469"/>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achieve a 100% pass mark to swim 25m by the end of year 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2 blocks of swimming – first block for year 5/6 allowing for 10 consecutive days of swimming. </a:t>
                      </a:r>
                    </a:p>
                    <a:p>
                      <a:pPr algn="l">
                        <a:lnSpc>
                          <a:spcPct val="100000"/>
                        </a:lnSpc>
                      </a:pPr>
                      <a:r>
                        <a:rPr lang="en-US" sz="600" dirty="0">
                          <a:solidFill>
                            <a:schemeClr val="tx1"/>
                          </a:solidFill>
                          <a:latin typeface="Calibri" panose="020F0502020204030204" pitchFamily="34" charset="0"/>
                          <a:cs typeface="Calibri" panose="020F0502020204030204" pitchFamily="34" charset="0"/>
                        </a:rPr>
                        <a:t>2</a:t>
                      </a:r>
                      <a:r>
                        <a:rPr lang="en-US" sz="600" baseline="30000" dirty="0">
                          <a:solidFill>
                            <a:schemeClr val="tx1"/>
                          </a:solidFill>
                          <a:latin typeface="Calibri" panose="020F0502020204030204" pitchFamily="34" charset="0"/>
                          <a:cs typeface="Calibri" panose="020F0502020204030204" pitchFamily="34" charset="0"/>
                        </a:rPr>
                        <a:t>nd</a:t>
                      </a:r>
                      <a:r>
                        <a:rPr lang="en-US" sz="600" dirty="0">
                          <a:solidFill>
                            <a:schemeClr val="tx1"/>
                          </a:solidFill>
                          <a:latin typeface="Calibri" panose="020F0502020204030204" pitchFamily="34" charset="0"/>
                          <a:cs typeface="Calibri" panose="020F0502020204030204" pitchFamily="34" charset="0"/>
                        </a:rPr>
                        <a:t> block to be used to offer catch-up sessions for any year 6s still struggling to meet objective.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A high rate of swimmers meeting the national curriculum objectives.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Children being highly engaged and active throughout swimming lessons.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1402253604"/>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offer a higher rate of sporting opportunities.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Buy into a bigger School Games package – gold which offers an unlimited amount of events.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More children to take part in sport events and opportunities to represent the school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371179049"/>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Add text here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Add text here</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1720532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2995403040"/>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Swimming and Water Safety</a:t>
                      </a:r>
                      <a:endParaRPr lang="en-GB" sz="7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1" dirty="0">
                          <a:solidFill>
                            <a:schemeClr val="tx1"/>
                          </a:solidFill>
                          <a:latin typeface="Calibri" panose="020F0502020204030204" pitchFamily="34" charset="0"/>
                          <a:cs typeface="Calibri" panose="020F0502020204030204" pitchFamily="34" charset="0"/>
                        </a:rPr>
                        <a:t>82% of pupils in year 6 can swim 25 </a:t>
                      </a:r>
                      <a:r>
                        <a:rPr lang="en-US" sz="700" b="1" dirty="0" err="1">
                          <a:solidFill>
                            <a:schemeClr val="tx1"/>
                          </a:solidFill>
                          <a:latin typeface="Calibri" panose="020F0502020204030204" pitchFamily="34" charset="0"/>
                          <a:cs typeface="Calibri" panose="020F0502020204030204" pitchFamily="34" charset="0"/>
                        </a:rPr>
                        <a:t>metres</a:t>
                      </a:r>
                      <a:r>
                        <a:rPr lang="en-US" sz="700" b="1" dirty="0">
                          <a:solidFill>
                            <a:schemeClr val="tx1"/>
                          </a:solidFill>
                          <a:latin typeface="Calibri" panose="020F0502020204030204" pitchFamily="34" charset="0"/>
                          <a:cs typeface="Calibri" panose="020F0502020204030204" pitchFamily="34" charset="0"/>
                        </a:rPr>
                        <a:t>. </a:t>
                      </a:r>
                    </a:p>
                    <a:p>
                      <a:endParaRPr lang="en-US" sz="700" dirty="0">
                        <a:solidFill>
                          <a:schemeClr val="tx1"/>
                        </a:solidFill>
                        <a:latin typeface="Calibri" panose="020F0502020204030204" pitchFamily="34" charset="0"/>
                        <a:cs typeface="Calibri" panose="020F0502020204030204" pitchFamily="34" charset="0"/>
                      </a:endParaRPr>
                    </a:p>
                    <a:p>
                      <a:r>
                        <a:rPr lang="en-US" sz="700" dirty="0">
                          <a:solidFill>
                            <a:schemeClr val="tx1"/>
                          </a:solidFill>
                          <a:latin typeface="Calibri" panose="020F0502020204030204" pitchFamily="34" charset="0"/>
                          <a:cs typeface="Calibri" panose="020F0502020204030204" pitchFamily="34" charset="0"/>
                        </a:rPr>
                        <a:t>Evidenced on Complete PE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solidFill>
                            <a:schemeClr val="tx1"/>
                          </a:solidFill>
                          <a:latin typeface="Calibri" panose="020F0502020204030204" pitchFamily="34" charset="0"/>
                          <a:cs typeface="Calibri" panose="020F0502020204030204" pitchFamily="34" charset="0"/>
                        </a:rPr>
                        <a:t>We want this data to be 100%.</a:t>
                      </a:r>
                    </a:p>
                    <a:p>
                      <a:endParaRPr lang="en-US" sz="700" dirty="0">
                        <a:solidFill>
                          <a:schemeClr val="tx1"/>
                        </a:solidFill>
                        <a:latin typeface="Calibri" panose="020F0502020204030204" pitchFamily="34" charset="0"/>
                        <a:cs typeface="Calibri" panose="020F0502020204030204" pitchFamily="34" charset="0"/>
                      </a:endParaRPr>
                    </a:p>
                    <a:p>
                      <a:r>
                        <a:rPr lang="en-US" sz="700" dirty="0">
                          <a:solidFill>
                            <a:schemeClr val="tx1"/>
                          </a:solidFill>
                          <a:latin typeface="Calibri" panose="020F0502020204030204" pitchFamily="34" charset="0"/>
                          <a:cs typeface="Calibri" panose="020F0502020204030204" pitchFamily="34" charset="0"/>
                        </a:rPr>
                        <a:t>Evidenced on Complete PE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1" dirty="0">
                          <a:solidFill>
                            <a:schemeClr val="tx1"/>
                          </a:solidFill>
                          <a:latin typeface="Calibri" panose="020F0502020204030204" pitchFamily="34" charset="0"/>
                          <a:cs typeface="Calibri" panose="020F0502020204030204" pitchFamily="34" charset="0"/>
                        </a:rPr>
                        <a:t>89% of pupils in year 6 can use a range of strokes effectively. </a:t>
                      </a:r>
                    </a:p>
                    <a:p>
                      <a:endParaRPr lang="en-US" sz="700" dirty="0">
                        <a:solidFill>
                          <a:schemeClr val="tx1"/>
                        </a:solidFill>
                        <a:latin typeface="Calibri" panose="020F0502020204030204" pitchFamily="34" charset="0"/>
                        <a:cs typeface="Calibri" panose="020F0502020204030204" pitchFamily="34" charset="0"/>
                      </a:endParaRPr>
                    </a:p>
                    <a:p>
                      <a:r>
                        <a:rPr lang="en-US" sz="700" dirty="0">
                          <a:solidFill>
                            <a:schemeClr val="tx1"/>
                          </a:solidFill>
                          <a:latin typeface="Calibri" panose="020F0502020204030204" pitchFamily="34" charset="0"/>
                          <a:cs typeface="Calibri" panose="020F0502020204030204" pitchFamily="34" charset="0"/>
                        </a:rPr>
                        <a:t>Evidenced on Complete PE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solidFill>
                            <a:schemeClr val="tx1"/>
                          </a:solidFill>
                          <a:latin typeface="Calibri" panose="020F0502020204030204" pitchFamily="34" charset="0"/>
                          <a:cs typeface="Calibri" panose="020F0502020204030204" pitchFamily="34" charset="0"/>
                        </a:rPr>
                        <a:t>We want this data to be 100%.</a:t>
                      </a:r>
                    </a:p>
                    <a:p>
                      <a:endParaRPr lang="en-US" sz="700" dirty="0">
                        <a:solidFill>
                          <a:schemeClr val="tx1"/>
                        </a:solidFill>
                        <a:latin typeface="Calibri" panose="020F0502020204030204" pitchFamily="34" charset="0"/>
                        <a:cs typeface="Calibri" panose="020F0502020204030204" pitchFamily="34" charset="0"/>
                      </a:endParaRPr>
                    </a:p>
                    <a:p>
                      <a:r>
                        <a:rPr lang="en-US" sz="700" dirty="0">
                          <a:solidFill>
                            <a:schemeClr val="tx1"/>
                          </a:solidFill>
                          <a:latin typeface="Calibri" panose="020F0502020204030204" pitchFamily="34" charset="0"/>
                          <a:cs typeface="Calibri" panose="020F0502020204030204" pitchFamily="34" charset="0"/>
                        </a:rPr>
                        <a:t>Evidenced on Complete PE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1" dirty="0">
                          <a:solidFill>
                            <a:schemeClr val="tx1"/>
                          </a:solidFill>
                          <a:latin typeface="Calibri" panose="020F0502020204030204" pitchFamily="34" charset="0"/>
                          <a:cs typeface="Calibri" panose="020F0502020204030204" pitchFamily="34" charset="0"/>
                        </a:rPr>
                        <a:t>100% of pupils in year 6 can perform safe self rescues. </a:t>
                      </a:r>
                    </a:p>
                    <a:p>
                      <a:endParaRPr lang="en-US" sz="700" dirty="0">
                        <a:solidFill>
                          <a:schemeClr val="tx1"/>
                        </a:solidFill>
                        <a:latin typeface="Calibri" panose="020F0502020204030204" pitchFamily="34" charset="0"/>
                        <a:cs typeface="Calibri" panose="020F0502020204030204" pitchFamily="34" charset="0"/>
                      </a:endParaRPr>
                    </a:p>
                    <a:p>
                      <a:r>
                        <a:rPr lang="en-US" sz="700" dirty="0">
                          <a:solidFill>
                            <a:schemeClr val="tx1"/>
                          </a:solidFill>
                          <a:latin typeface="Calibri" panose="020F0502020204030204" pitchFamily="34" charset="0"/>
                          <a:cs typeface="Calibri" panose="020F0502020204030204" pitchFamily="34" charset="0"/>
                        </a:rPr>
                        <a:t>Evidenced on Complete PE Swimming assessment tracker based on information and data collected poolside with swimming teacher.</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solidFill>
                            <a:schemeClr val="tx1"/>
                          </a:solidFill>
                          <a:latin typeface="Calibri" panose="020F0502020204030204" pitchFamily="34" charset="0"/>
                          <a:cs typeface="Calibri" panose="020F0502020204030204" pitchFamily="34" charset="0"/>
                        </a:rPr>
                        <a:t>Delighted with outcome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1841519236"/>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Last year, we bought into a scheme ‘</a:t>
                      </a:r>
                      <a:r>
                        <a:rPr lang="en-US" sz="700" dirty="0" err="1">
                          <a:latin typeface="Calibri" panose="020F0502020204030204" pitchFamily="34" charset="0"/>
                          <a:cs typeface="Calibri" panose="020F0502020204030204" pitchFamily="34" charset="0"/>
                        </a:rPr>
                        <a:t>Hoola</a:t>
                      </a:r>
                      <a:r>
                        <a:rPr lang="en-US" sz="700" dirty="0">
                          <a:latin typeface="Calibri" panose="020F0502020204030204" pitchFamily="34" charset="0"/>
                          <a:cs typeface="Calibri" panose="020F0502020204030204" pitchFamily="34" charset="0"/>
                        </a:rPr>
                        <a:t> Nation’ who provided workshops for the whole school as well as 2 sets staff CPD twilight sessions. This </a:t>
                      </a:r>
                      <a:r>
                        <a:rPr lang="en-US" sz="700" dirty="0" err="1">
                          <a:latin typeface="Calibri" panose="020F0502020204030204" pitchFamily="34" charset="0"/>
                          <a:cs typeface="Calibri" panose="020F0502020204030204" pitchFamily="34" charset="0"/>
                        </a:rPr>
                        <a:t>organisation</a:t>
                      </a:r>
                      <a:r>
                        <a:rPr lang="en-US" sz="700" dirty="0">
                          <a:latin typeface="Calibri" panose="020F0502020204030204" pitchFamily="34" charset="0"/>
                          <a:cs typeface="Calibri" panose="020F0502020204030204" pitchFamily="34" charset="0"/>
                        </a:rPr>
                        <a:t> helps bring in an inclusive and fun feel to an alternate sport. They also provided </a:t>
                      </a:r>
                      <a:r>
                        <a:rPr lang="en-US" sz="700" dirty="0" err="1">
                          <a:latin typeface="Calibri" panose="020F0502020204030204" pitchFamily="34" charset="0"/>
                          <a:cs typeface="Calibri" panose="020F0502020204030204" pitchFamily="34" charset="0"/>
                        </a:rPr>
                        <a:t>hoola</a:t>
                      </a:r>
                      <a:r>
                        <a:rPr lang="en-US" sz="700" dirty="0">
                          <a:latin typeface="Calibri" panose="020F0502020204030204" pitchFamily="34" charset="0"/>
                          <a:cs typeface="Calibri" panose="020F0502020204030204" pitchFamily="34" charset="0"/>
                        </a:rPr>
                        <a:t> hoops for the children which have been used in PE lessons but also out on the playgrounds to make breaks more engaging and active.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An increase in sports participation inside and outside of school. We have </a:t>
                      </a:r>
                      <a:r>
                        <a:rPr lang="en-US" sz="700" dirty="0" err="1">
                          <a:latin typeface="Calibri" panose="020F0502020204030204" pitchFamily="34" charset="0"/>
                          <a:cs typeface="Calibri" panose="020F0502020204030204" pitchFamily="34" charset="0"/>
                        </a:rPr>
                        <a:t>entererd</a:t>
                      </a:r>
                      <a:r>
                        <a:rPr lang="en-US" sz="700" dirty="0">
                          <a:latin typeface="Calibri" panose="020F0502020204030204" pitchFamily="34" charset="0"/>
                          <a:cs typeface="Calibri" panose="020F0502020204030204" pitchFamily="34" charset="0"/>
                        </a:rPr>
                        <a:t> more sport events and ensured a range of sports have been given as an opportunity to the children across all year groups. More sport clubs have been offered which has seen a higher uptake of children taking part.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Playtimes/lunchtimes are still not active and engaging enough.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446770007"/>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Last year saw a great uptake in sport clubs and events which resulted in some valuable successes in sports including football and dodgeball.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participation of events were valued and highlighted in whole school assemblies as well as on newsletters, website and Dojo pages.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Both boys and girls had an equal opportunity to take part in sports clubs and events. All clubs/events were mixed gender apart from football where boys and girls had a separate club.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Clubs offered: KS2 football, year 5/6 hockey, year 6 netball, KS1 and KS2 cricket, year 5/6 rounders, KS2 dodgeball, Year 5/6 tag rugby, Year 5 gymnastics.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Still low on numbers for girls for certain sports. </a:t>
                      </a:r>
                    </a:p>
                    <a:p>
                      <a:r>
                        <a:rPr lang="en-US" sz="700" dirty="0">
                          <a:latin typeface="Calibri" panose="020F0502020204030204" pitchFamily="34" charset="0"/>
                          <a:cs typeface="Calibri" panose="020F0502020204030204" pitchFamily="34" charset="0"/>
                        </a:rPr>
                        <a:t>More EYFS/KS1 sport clubs to be offered.</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Last year we bought into the Bronze package for the School Games provider, plus an additional 5 events which in total saw us take part in 25 sporting events across the year across all ages for all abilities. We also took part in the SSCFA football fixtures U9s, U10s and U11s for both genders.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More events to be offered as limit was met with half a term to go.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2317940785"/>
              </p:ext>
            </p:extLst>
          </p:nvPr>
        </p:nvGraphicFramePr>
        <p:xfrm>
          <a:off x="315269" y="2272972"/>
          <a:ext cx="5530128" cy="178072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chemeClr val="tx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Swimming and Water Safety</a:t>
                      </a:r>
                      <a:endParaRPr lang="en-GB" sz="7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a:t>
                      </a:r>
                      <a:r>
                        <a:rPr lang="en-US" sz="700" dirty="0" err="1">
                          <a:effectLst/>
                          <a:latin typeface="Calibri" panose="020F0502020204030204" pitchFamily="34" charset="0"/>
                          <a:cs typeface="Calibri" panose="020F0502020204030204" pitchFamily="34" charset="0"/>
                        </a:rPr>
                        <a:t>metres</a:t>
                      </a: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b="0" dirty="0">
                          <a:solidFill>
                            <a:schemeClr val="tx1"/>
                          </a:solidFill>
                          <a:latin typeface="Calibri" panose="020F0502020204030204" pitchFamily="34" charset="0"/>
                          <a:cs typeface="Calibri" panose="020F0502020204030204" pitchFamily="34" charset="0"/>
                        </a:rPr>
                        <a:t>At the end of year 6, 100% of pupils could swim 25m. </a:t>
                      </a:r>
                    </a:p>
                    <a:p>
                      <a:r>
                        <a:rPr lang="en-US" sz="700" b="0" dirty="0">
                          <a:solidFill>
                            <a:schemeClr val="tx1"/>
                          </a:solidFill>
                          <a:latin typeface="Calibri" panose="020F0502020204030204" pitchFamily="34" charset="0"/>
                          <a:cs typeface="Calibri" panose="020F0502020204030204" pitchFamily="34" charset="0"/>
                        </a:rPr>
                        <a:t>At the end of year 4, 85% of pupils to swim 25m.</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Top up lessons to be offered to support this outcome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0" dirty="0">
                          <a:solidFill>
                            <a:schemeClr val="tx1"/>
                          </a:solidFill>
                          <a:latin typeface="Calibri" panose="020F0502020204030204" pitchFamily="34" charset="0"/>
                          <a:cs typeface="Calibri" panose="020F0502020204030204" pitchFamily="34" charset="0"/>
                        </a:rPr>
                        <a:t>At the end of year 6, 100% of pupils could use a range of strokes effectively. </a:t>
                      </a:r>
                    </a:p>
                    <a:p>
                      <a:r>
                        <a:rPr lang="en-US" sz="700" b="0" dirty="0">
                          <a:solidFill>
                            <a:schemeClr val="tx1"/>
                          </a:solidFill>
                          <a:latin typeface="Calibri" panose="020F0502020204030204" pitchFamily="34" charset="0"/>
                          <a:cs typeface="Calibri" panose="020F0502020204030204" pitchFamily="34" charset="0"/>
                        </a:rPr>
                        <a:t>At the end of year 4, 85% of pupils to use a range of strokes effectively.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Top up lessons to be offered to support this outcome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0" dirty="0">
                          <a:solidFill>
                            <a:schemeClr val="tx1"/>
                          </a:solidFill>
                          <a:latin typeface="Calibri" panose="020F0502020204030204" pitchFamily="34" charset="0"/>
                          <a:cs typeface="Calibri" panose="020F0502020204030204" pitchFamily="34" charset="0"/>
                        </a:rPr>
                        <a:t>At the end of year 6, 100% of pupils could perform a safe self rescues. </a:t>
                      </a:r>
                    </a:p>
                    <a:p>
                      <a:r>
                        <a:rPr lang="en-US" sz="700" b="0" dirty="0">
                          <a:solidFill>
                            <a:schemeClr val="tx1"/>
                          </a:solidFill>
                          <a:latin typeface="Calibri" panose="020F0502020204030204" pitchFamily="34" charset="0"/>
                          <a:cs typeface="Calibri" panose="020F0502020204030204" pitchFamily="34" charset="0"/>
                        </a:rPr>
                        <a:t>At the end of year 4, 90% of pupils could perform a safe self rescues.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Top up lessons to be offered to support this outcome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3158207946"/>
              </p:ext>
            </p:extLst>
          </p:nvPr>
        </p:nvGraphicFramePr>
        <p:xfrm>
          <a:off x="197588" y="684701"/>
          <a:ext cx="5724635" cy="3616359"/>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139212">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Provide valuable CPD and support for staff</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increase confidence in staff’s ability to teach high quality and engaging PE lessons.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New members of staff.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latin typeface="Calibri" panose="020F0502020204030204" pitchFamily="34" charset="0"/>
                          <a:ea typeface="Calibri" panose="020F0502020204030204" pitchFamily="34" charset="0"/>
                          <a:cs typeface="Calibri" panose="020F0502020204030204" pitchFamily="34" charset="0"/>
                        </a:rPr>
                        <a:t>Key indicator 2: </a:t>
                      </a:r>
                      <a:r>
                        <a:rPr lang="en-GB" sz="600" dirty="0">
                          <a:latin typeface="Calibri" panose="020F0502020204030204" pitchFamily="34" charset="0"/>
                          <a:ea typeface="Calibri" panose="020F0502020204030204" pitchFamily="34" charset="0"/>
                          <a:cs typeface="Calibri" panose="020F0502020204030204" pitchFamily="34" charset="0"/>
                        </a:rPr>
                        <a:t>The profile of PE and sport is raised across the school as a tool for whole-school improvement</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err="1">
                          <a:latin typeface="Calibri" panose="020F0502020204030204" pitchFamily="34" charset="0"/>
                          <a:cs typeface="Calibri" panose="020F0502020204030204" pitchFamily="34" charset="0"/>
                        </a:rPr>
                        <a:t>Hoola</a:t>
                      </a:r>
                      <a:r>
                        <a:rPr lang="en-US" sz="600" dirty="0">
                          <a:latin typeface="Calibri" panose="020F0502020204030204" pitchFamily="34" charset="0"/>
                          <a:cs typeface="Calibri" panose="020F0502020204030204" pitchFamily="34" charset="0"/>
                        </a:rPr>
                        <a:t> Nation </a:t>
                      </a:r>
                    </a:p>
                    <a:p>
                      <a:pPr algn="l">
                        <a:lnSpc>
                          <a:spcPct val="100000"/>
                        </a:lnSpc>
                      </a:pPr>
                      <a:r>
                        <a:rPr lang="en-US" sz="600" dirty="0">
                          <a:latin typeface="Calibri" panose="020F0502020204030204" pitchFamily="34" charset="0"/>
                          <a:cs typeface="Calibri" panose="020F0502020204030204" pitchFamily="34" charset="0"/>
                        </a:rPr>
                        <a:t>High quality planning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offer a wide range of sporting opportunities across all year groups</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Allows children to shine and to feel the proudness of representing the school. Builds on confidence and valuable experiences.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ea typeface="Calibri" panose="020F0502020204030204" pitchFamily="34" charset="0"/>
                          <a:cs typeface="Calibri" panose="020F0502020204030204" pitchFamily="34" charset="0"/>
                        </a:rPr>
                        <a:t>Key indicator 5: </a:t>
                      </a:r>
                      <a:r>
                        <a:rPr lang="en-GB" sz="600" dirty="0">
                          <a:latin typeface="Calibri" panose="020F0502020204030204" pitchFamily="34" charset="0"/>
                          <a:ea typeface="Calibri" panose="020F0502020204030204" pitchFamily="34" charset="0"/>
                          <a:cs typeface="Calibri" panose="020F0502020204030204" pitchFamily="34" charset="0"/>
                        </a:rPr>
                        <a:t>Increased participation in competitive sport</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25 School Games events for across KS1 and KS2</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SSCFA school fixtures (U9s-U11s, both gender)</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Primary Schools Half Marathon Challenge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U11s Cross Country County Championships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Provide high quality PE lessons </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PE should be fun and engaging for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ea typeface="Calibri" panose="020F0502020204030204" pitchFamily="34" charset="0"/>
                          <a:cs typeface="Calibri" panose="020F0502020204030204" pitchFamily="34" charset="0"/>
                        </a:rPr>
                        <a:t>Key indicator 3: </a:t>
                      </a:r>
                      <a:r>
                        <a:rPr lang="en-GB" sz="600" dirty="0">
                          <a:latin typeface="Calibri" panose="020F0502020204030204" pitchFamily="34" charset="0"/>
                          <a:ea typeface="Calibri" panose="020F0502020204030204" pitchFamily="34" charset="0"/>
                          <a:cs typeface="Calibri" panose="020F0502020204030204" pitchFamily="34" charset="0"/>
                        </a:rPr>
                        <a:t>Increased confidence, knowledge and skills of all staff in teaching PE and sport</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voice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Offer more sports clubs</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Allows for more sports to be access and for children to experiences alternate sports.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ea typeface="Calibri" panose="020F0502020204030204" pitchFamily="34" charset="0"/>
                          <a:cs typeface="Calibri" panose="020F0502020204030204" pitchFamily="34" charset="0"/>
                        </a:rPr>
                        <a:t>Key indicator 4:</a:t>
                      </a:r>
                    </a:p>
                    <a:p>
                      <a:pPr marL="0" marR="0" lvl="0" indent="0" algn="l" defTabSz="575981" rtl="0" eaLnBrk="1" fontAlgn="auto" latinLnBrk="0" hangingPunct="1">
                        <a:lnSpc>
                          <a:spcPct val="100000"/>
                        </a:lnSpc>
                        <a:spcBef>
                          <a:spcPts val="0"/>
                        </a:spcBef>
                        <a:spcAft>
                          <a:spcPts val="0"/>
                        </a:spcAft>
                        <a:buClrTx/>
                        <a:buSzTx/>
                        <a:buFontTx/>
                        <a:buNone/>
                        <a:tabLst/>
                        <a:defRPr/>
                      </a:pPr>
                      <a:r>
                        <a:rPr lang="en-GB" sz="600" dirty="0">
                          <a:latin typeface="Calibri" panose="020F0502020204030204" pitchFamily="34" charset="0"/>
                          <a:ea typeface="Calibri" panose="020F0502020204030204" pitchFamily="34" charset="0"/>
                          <a:cs typeface="Calibri" panose="020F0502020204030204" pitchFamily="34" charset="0"/>
                        </a:rPr>
                        <a:t>Broader experience of a range of sports and activities offered to all pupils</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Clubs offered: KS2 football, year 5/6 hockey, year 6 netball, KS1 and KS2 cricket, year 5/6 rounders, KS2 dodgeball, Year 5/6 tag rugby, Year 5 gymnastics.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3050298"/>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Make playtimes more engaging and active </a:t>
                      </a: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Add text here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ea typeface="Calibri" panose="020F0502020204030204" pitchFamily="34" charset="0"/>
                          <a:cs typeface="Calibri" panose="020F0502020204030204" pitchFamily="34" charset="0"/>
                        </a:rPr>
                        <a:t>Key indicator 1: </a:t>
                      </a:r>
                      <a:r>
                        <a:rPr lang="en-GB" sz="600" dirty="0">
                          <a:latin typeface="Calibri" panose="020F0502020204030204" pitchFamily="34" charset="0"/>
                          <a:ea typeface="Calibri" panose="020F0502020204030204" pitchFamily="34" charset="0"/>
                          <a:cs typeface="Calibri" panose="020F0502020204030204" pitchFamily="34" charset="0"/>
                        </a:rPr>
                        <a:t>The engagement of all pupils in regular physical activity - the Chief Medical Officer guidelines recommend that all children and young people aged 5 to 18 engage in at least 60 minutes of physical activity a day, of which 30 minutes should be in school</a:t>
                      </a:r>
                      <a:endParaRPr lang="en-US" sz="600" dirty="0">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4070377190"/>
              </p:ext>
            </p:extLst>
          </p:nvPr>
        </p:nvGraphicFramePr>
        <p:xfrm>
          <a:off x="294842" y="839137"/>
          <a:ext cx="5530128" cy="281940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sports leaders/captains to help lead small group sporting activities for younger children on KS1 playground.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Pupil voice.</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Sports leaders voice.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Staff voice.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Sports leaders/captains are leading a broad range of activities and actively seeking children that are not engaged in physical activity during lunch times.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Tree>
    <p:extLst>
      <p:ext uri="{BB962C8B-B14F-4D97-AF65-F5344CB8AC3E}">
        <p14:creationId xmlns:p14="http://schemas.microsoft.com/office/powerpoint/2010/main" val="20704661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302</TotalTime>
  <Words>2783</Words>
  <Application>Microsoft Office PowerPoint</Application>
  <PresentationFormat>Custom</PresentationFormat>
  <Paragraphs>354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Rock</dc:creator>
  <cp:lastModifiedBy>Calvin Hignett</cp:lastModifiedBy>
  <cp:revision>15</cp:revision>
  <dcterms:created xsi:type="dcterms:W3CDTF">2025-10-08T18:09:30Z</dcterms:created>
  <dcterms:modified xsi:type="dcterms:W3CDTF">2026-07-23T15:12:17Z</dcterms:modified>
</cp:coreProperties>
</file>