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62" r:id="rId4"/>
    <p:sldId id="268" r:id="rId5"/>
    <p:sldId id="263" r:id="rId6"/>
    <p:sldId id="264" r:id="rId7"/>
    <p:sldId id="265" r:id="rId8"/>
    <p:sldId id="271" r:id="rId9"/>
    <p:sldId id="266" r:id="rId10"/>
    <p:sldId id="270" r:id="rId11"/>
    <p:sldId id="267" r:id="rId12"/>
    <p:sldId id="269" r:id="rId13"/>
    <p:sldId id="258" r:id="rId14"/>
    <p:sldId id="260" r:id="rId15"/>
  </p:sldIdLst>
  <p:sldSz cx="18288000" cy="10287000"/>
  <p:notesSz cx="6797675" cy="9926638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Roboto Slab" panose="020B0604020202020204" charset="0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29a2f5c3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29a2f5c368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4855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5407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9824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8958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968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4682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1543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6504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7557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daf167a2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daf167a2_0_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1192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47fc585562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47fc585562_2_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4fdaf167a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4fdaf167a2_0_2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914400" lvl="1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828800" lvl="3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2286000" lvl="4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2743200" lvl="5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3200400" lvl="6" indent="-406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3657600" lvl="7" indent="-406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4114800" lvl="8" indent="-4064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219875" y="3632217"/>
            <a:ext cx="8706600" cy="375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 b="1" dirty="0">
                <a:solidFill>
                  <a:srgbClr val="69ABED"/>
                </a:solidFill>
                <a:latin typeface="Roboto Slab"/>
                <a:ea typeface="Roboto Slab"/>
                <a:cs typeface="Roboto Slab"/>
                <a:sym typeface="Roboto Slab"/>
              </a:rPr>
              <a:t>Phonics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69ABED"/>
                </a:solidFill>
                <a:latin typeface="Roboto Slab"/>
                <a:ea typeface="Roboto Slab"/>
                <a:cs typeface="Roboto Slab"/>
                <a:sym typeface="Roboto Slab"/>
              </a:rPr>
              <a:t>Read Write Inc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69ABED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rgbClr val="69ABED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55" name="Google Shape;55;p13" title="Mereside Church of England Primary Academy - Linear Logo &amp; Strapline - Colour &amp; 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3675" y="651450"/>
            <a:ext cx="7547976" cy="265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St Chad's Academies Trust - Endorsement Logo - Colour &amp; Whit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5675" y="8315392"/>
            <a:ext cx="3943250" cy="1467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1095675" y="685800"/>
            <a:ext cx="8830800" cy="800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What is phonics?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Phonics is the building blocks of reading and writing. 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matching letters to sounds (to read)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matching sounds to letters (to write)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letter sounds not names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26 letters/44 sounds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letter combinations ‘special friends’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use pure sounds, e.g. mmm not </a:t>
            </a:r>
            <a:r>
              <a:rPr lang="en-GB" sz="3200" dirty="0" err="1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muh</a:t>
            </a: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, </a:t>
            </a:r>
            <a:r>
              <a:rPr lang="en-GB" sz="3200" dirty="0" err="1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sss</a:t>
            </a: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not </a:t>
            </a:r>
            <a:r>
              <a:rPr lang="en-GB" sz="3200" dirty="0" err="1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suh</a:t>
            </a: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(using pure sounds makes it easier to blend)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blending sounds to read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Segmenting sounds to spell</a:t>
            </a:r>
            <a:endParaRPr sz="3200" dirty="0">
              <a:solidFill>
                <a:srgbClr val="69ABED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1095675" y="706582"/>
            <a:ext cx="8830800" cy="6401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How is phonics taught at </a:t>
            </a:r>
            <a:r>
              <a:rPr lang="en-GB" sz="6000" b="1" dirty="0" err="1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Mereside</a:t>
            </a: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daily adult led learning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children are grouped according to the next step in their learning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pupils who need additional support are identified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028" name="Picture 4" descr="Pinehurst Primary School: Phonics">
            <a:extLst>
              <a:ext uri="{FF2B5EF4-FFF2-40B4-BE49-F238E27FC236}">
                <a16:creationId xmlns:a16="http://schemas.microsoft.com/office/drawing/2014/main" id="{84130667-B0B7-475A-AD0E-B36DB3B54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481" y="7389263"/>
            <a:ext cx="3828948" cy="177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50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1275938" y="706582"/>
            <a:ext cx="10611262" cy="695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What happens in a phonic session?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new sounds taught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write the letter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oral blending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review sounds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read the words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write the words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ditty/story books</a:t>
            </a:r>
          </a:p>
          <a:p>
            <a:pPr marL="857250" lvl="0" indent="-8572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pic>
        <p:nvPicPr>
          <p:cNvPr id="1026" name="Picture 2" descr="Read Write Inc.: Fred the Frog - Toy (READ WRITE INC PHONICS) : Miskin,  Ruth: Amazon.co.uk: Outlet">
            <a:extLst>
              <a:ext uri="{FF2B5EF4-FFF2-40B4-BE49-F238E27FC236}">
                <a16:creationId xmlns:a16="http://schemas.microsoft.com/office/drawing/2014/main" id="{CAE36C60-CD81-4C9B-B16D-0EE3E600D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598" y="7475265"/>
            <a:ext cx="4092591" cy="191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409BF04A-F4F2-4431-9C25-C1D015AA31AA}"/>
              </a:ext>
            </a:extLst>
          </p:cNvPr>
          <p:cNvSpPr/>
          <p:nvPr/>
        </p:nvSpPr>
        <p:spPr>
          <a:xfrm>
            <a:off x="6400800" y="5444836"/>
            <a:ext cx="3886200" cy="2217466"/>
          </a:xfrm>
          <a:prstGeom prst="wedgeEllipseCallout">
            <a:avLst>
              <a:gd name="adj1" fmla="val -45967"/>
              <a:gd name="adj2" fmla="val 625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accent1">
                    <a:lumMod val="50000"/>
                  </a:schemeClr>
                </a:solidFill>
              </a:rPr>
              <a:t>Fred talk</a:t>
            </a:r>
          </a:p>
        </p:txBody>
      </p:sp>
      <p:pic>
        <p:nvPicPr>
          <p:cNvPr id="3" name="Picture 2" descr="Download Cartoon Eyes Clipart | Wallpapers.com">
            <a:extLst>
              <a:ext uri="{FF2B5EF4-FFF2-40B4-BE49-F238E27FC236}">
                <a16:creationId xmlns:a16="http://schemas.microsoft.com/office/drawing/2014/main" id="{A0E8A85B-76FA-4A5B-BBB7-FC6D68B68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2109356"/>
            <a:ext cx="30861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171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1095675" y="706582"/>
            <a:ext cx="8830800" cy="800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What is oral blending?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oral blending is when children can HEAR the individual sounds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they push the sounds together to form the whole word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adult ‘Fred talks’ the word and children orally blend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play games like Simon Says/I Spy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Fred talk instructions, e.g. get your c-</a:t>
            </a:r>
            <a:r>
              <a:rPr lang="en-GB" sz="3200" dirty="0" err="1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oa</a:t>
            </a: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-t</a:t>
            </a:r>
          </a:p>
        </p:txBody>
      </p:sp>
      <p:pic>
        <p:nvPicPr>
          <p:cNvPr id="6" name="Picture 2" descr="Read Write Inc.: Fred the Frog - Toy (READ WRITE INC PHONICS) : Miskin,  Ruth: Amazon.co.uk: Outlet">
            <a:extLst>
              <a:ext uri="{FF2B5EF4-FFF2-40B4-BE49-F238E27FC236}">
                <a16:creationId xmlns:a16="http://schemas.microsoft.com/office/drawing/2014/main" id="{EAD8BD89-36A9-42EF-BA39-6965C1555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43800" y="5775506"/>
            <a:ext cx="2382675" cy="1161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78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1095674" y="706582"/>
            <a:ext cx="9606961" cy="7632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What is blending to read?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When children move onto blending written  letters it requires lots of skills all at same time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children need to be able quickly identify letters (or combinations of letters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the sounds the letters make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remember them in order 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merge the sounds together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40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  </a:t>
            </a:r>
            <a:r>
              <a:rPr lang="en-GB" sz="7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cat          shop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534C40D-0A57-45CD-8160-6531B4B95D8C}"/>
              </a:ext>
            </a:extLst>
          </p:cNvPr>
          <p:cNvSpPr/>
          <p:nvPr/>
        </p:nvSpPr>
        <p:spPr>
          <a:xfrm>
            <a:off x="2595563" y="7776295"/>
            <a:ext cx="207818" cy="1991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F8092A-F09B-404C-A0B8-6A48DD0F20D8}"/>
              </a:ext>
            </a:extLst>
          </p:cNvPr>
          <p:cNvSpPr/>
          <p:nvPr/>
        </p:nvSpPr>
        <p:spPr>
          <a:xfrm>
            <a:off x="3058608" y="7776295"/>
            <a:ext cx="207818" cy="1991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06D7750-8B48-47F7-B3B9-B37C37BA541E}"/>
              </a:ext>
            </a:extLst>
          </p:cNvPr>
          <p:cNvSpPr/>
          <p:nvPr/>
        </p:nvSpPr>
        <p:spPr>
          <a:xfrm>
            <a:off x="3521653" y="7776295"/>
            <a:ext cx="207818" cy="1991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59EE07-C081-4FD2-8ADC-AA141A7892C7}"/>
              </a:ext>
            </a:extLst>
          </p:cNvPr>
          <p:cNvSpPr/>
          <p:nvPr/>
        </p:nvSpPr>
        <p:spPr>
          <a:xfrm>
            <a:off x="7229476" y="7776295"/>
            <a:ext cx="207818" cy="1991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0065B70-5EC1-4E00-8FE7-7782C06A0F1B}"/>
              </a:ext>
            </a:extLst>
          </p:cNvPr>
          <p:cNvSpPr/>
          <p:nvPr/>
        </p:nvSpPr>
        <p:spPr>
          <a:xfrm>
            <a:off x="7602683" y="7780759"/>
            <a:ext cx="207818" cy="1991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4FB534-7230-452F-8223-134E794CBD26}"/>
              </a:ext>
            </a:extLst>
          </p:cNvPr>
          <p:cNvSpPr/>
          <p:nvPr/>
        </p:nvSpPr>
        <p:spPr>
          <a:xfrm>
            <a:off x="6205538" y="7810500"/>
            <a:ext cx="719137" cy="161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337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558645" y="504432"/>
            <a:ext cx="10312555" cy="597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How can I help my child to learn sounds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repetition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routine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games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pointing them out in environment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use reading record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525960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St Chad's Academies Trust - Endorsement Logo - Full Colou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5675" y="8315392"/>
            <a:ext cx="3943250" cy="146717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58645" y="504432"/>
            <a:ext cx="10312555" cy="695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How can I help my child to blend?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oral blending activities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increase confidence matching letters with sounds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word families, e.g. cat bat hat…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vowel consonant words, e.g. am, if,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continuous consonants </a:t>
            </a:r>
            <a:r>
              <a:rPr lang="en-GB" sz="3200" dirty="0" err="1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sssss</a:t>
            </a: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mmm rather than short sounds like p d 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add sound buttons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develop auditory and visual memory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049188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1095674" y="706582"/>
            <a:ext cx="11498090" cy="4001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Activities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</a:t>
            </a:r>
          </a:p>
        </p:txBody>
      </p:sp>
      <p:pic>
        <p:nvPicPr>
          <p:cNvPr id="2050" name="Picture 2" descr="Little Home Genius (@littlehomegeniu) / Posts / X">
            <a:extLst>
              <a:ext uri="{FF2B5EF4-FFF2-40B4-BE49-F238E27FC236}">
                <a16:creationId xmlns:a16="http://schemas.microsoft.com/office/drawing/2014/main" id="{8A4088EF-E842-4713-B73D-E54A07966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043" y="6094595"/>
            <a:ext cx="2938104" cy="306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ad Write Inc. Home: Phonics Flashcards - Oxford Owl for Home">
            <a:extLst>
              <a:ext uri="{FF2B5EF4-FFF2-40B4-BE49-F238E27FC236}">
                <a16:creationId xmlns:a16="http://schemas.microsoft.com/office/drawing/2014/main" id="{8CC490A5-AC7A-4390-8AAA-F9102825A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880" y="5007486"/>
            <a:ext cx="1420839" cy="235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32AAE1-F1D0-47AF-A1D6-AF284D0FF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056" y="1873014"/>
            <a:ext cx="3619500" cy="2714625"/>
          </a:xfrm>
          <a:prstGeom prst="rect">
            <a:avLst/>
          </a:prstGeom>
        </p:spPr>
      </p:pic>
      <p:pic>
        <p:nvPicPr>
          <p:cNvPr id="2054" name="Picture 6" descr="Phonics games – Fun online and offline ...">
            <a:extLst>
              <a:ext uri="{FF2B5EF4-FFF2-40B4-BE49-F238E27FC236}">
                <a16:creationId xmlns:a16="http://schemas.microsoft.com/office/drawing/2014/main" id="{2668BD0D-B391-413E-A80C-5707626A4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74" y="4811096"/>
            <a:ext cx="3627882" cy="281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F43FE7-928B-49CB-98B4-808375AC30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0767" y="1873014"/>
            <a:ext cx="3915944" cy="2610629"/>
          </a:xfrm>
          <a:prstGeom prst="rect">
            <a:avLst/>
          </a:prstGeom>
        </p:spPr>
      </p:pic>
      <p:pic>
        <p:nvPicPr>
          <p:cNvPr id="2055" name="Picture 7" descr="Blending Sounds FREEBIE ~ Blending Trains ~ Word Reading ~ Phonics RTI">
            <a:extLst>
              <a:ext uri="{FF2B5EF4-FFF2-40B4-BE49-F238E27FC236}">
                <a16:creationId xmlns:a16="http://schemas.microsoft.com/office/drawing/2014/main" id="{A47AF032-9391-4AA5-A0EB-EC6A142BD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r="5568" b="66965"/>
          <a:stretch>
            <a:fillRect/>
          </a:stretch>
        </p:blipFill>
        <p:spPr bwMode="auto">
          <a:xfrm>
            <a:off x="861652" y="7823328"/>
            <a:ext cx="5793636" cy="158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886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861652" y="475685"/>
            <a:ext cx="11498090" cy="92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Reading Activities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           </a:t>
            </a:r>
            <a:r>
              <a:rPr lang="en-GB" sz="28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adult reading to a child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                                </a:t>
            </a:r>
            <a:r>
              <a:rPr lang="en-GB" sz="28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adult and child reading together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                                </a:t>
            </a:r>
            <a:r>
              <a:rPr lang="en-GB" sz="28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child reading to the adult</a:t>
            </a:r>
            <a:endParaRPr lang="en-GB" sz="60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32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 </a:t>
            </a:r>
          </a:p>
        </p:txBody>
      </p:sp>
      <p:pic>
        <p:nvPicPr>
          <p:cNvPr id="4098" name="Picture 2" descr="Inspiring reading: children with special educational needs, by Kathryn Solly">
            <a:extLst>
              <a:ext uri="{FF2B5EF4-FFF2-40B4-BE49-F238E27FC236}">
                <a16:creationId xmlns:a16="http://schemas.microsoft.com/office/drawing/2014/main" id="{C7637CF8-70FC-46C4-AE2D-4FC5450AE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52" y="2076451"/>
            <a:ext cx="2828924" cy="18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tory Time During the Pandemic - Child's Play Learning &amp; Development Lab">
            <a:extLst>
              <a:ext uri="{FF2B5EF4-FFF2-40B4-BE49-F238E27FC236}">
                <a16:creationId xmlns:a16="http://schemas.microsoft.com/office/drawing/2014/main" id="{9F831E3A-18CF-435E-9862-7A59F0826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52" y="4281488"/>
            <a:ext cx="2830693" cy="188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Eight Benefits of Reading for Children - Learning Links">
            <a:extLst>
              <a:ext uri="{FF2B5EF4-FFF2-40B4-BE49-F238E27FC236}">
                <a16:creationId xmlns:a16="http://schemas.microsoft.com/office/drawing/2014/main" id="{357454BE-97B0-4FDC-9655-A669380F2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53" y="6490722"/>
            <a:ext cx="2828924" cy="230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751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each Your Monster to Read: Award-winning phonics and reading games">
            <a:extLst>
              <a:ext uri="{FF2B5EF4-FFF2-40B4-BE49-F238E27FC236}">
                <a16:creationId xmlns:a16="http://schemas.microsoft.com/office/drawing/2014/main" id="{6AE2EF22-1C88-4D21-AA42-D66E3E0B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674" y="5276659"/>
            <a:ext cx="4578772" cy="257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Alphablocks | Numberblocks Wiki | Fandom">
            <a:extLst>
              <a:ext uri="{FF2B5EF4-FFF2-40B4-BE49-F238E27FC236}">
                <a16:creationId xmlns:a16="http://schemas.microsoft.com/office/drawing/2014/main" id="{23B4A2ED-381D-45B3-9D15-2041B56EB9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8" name="Picture 6" descr="Alphablocks - Wikipedia">
            <a:extLst>
              <a:ext uri="{FF2B5EF4-FFF2-40B4-BE49-F238E27FC236}">
                <a16:creationId xmlns:a16="http://schemas.microsoft.com/office/drawing/2014/main" id="{A40ECF4A-1955-428A-B825-DABFFFC01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2563374"/>
            <a:ext cx="40005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alloon Phonics: Three-Letter Words CVC Game">
            <a:extLst>
              <a:ext uri="{FF2B5EF4-FFF2-40B4-BE49-F238E27FC236}">
                <a16:creationId xmlns:a16="http://schemas.microsoft.com/office/drawing/2014/main" id="{A82AC327-7A5F-4441-B39E-AF549B23D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5295900"/>
            <a:ext cx="3962400" cy="257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upil Home">
            <a:extLst>
              <a:ext uri="{FF2B5EF4-FFF2-40B4-BE49-F238E27FC236}">
                <a16:creationId xmlns:a16="http://schemas.microsoft.com/office/drawing/2014/main" id="{0A4BAC16-00FB-4EC4-9A75-73C037449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528" y="2563374"/>
            <a:ext cx="4578772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62;p14">
            <a:extLst>
              <a:ext uri="{FF2B5EF4-FFF2-40B4-BE49-F238E27FC236}">
                <a16:creationId xmlns:a16="http://schemas.microsoft.com/office/drawing/2014/main" id="{3C4D7E40-D735-4157-871B-1E1871556D85}"/>
              </a:ext>
            </a:extLst>
          </p:cNvPr>
          <p:cNvSpPr txBox="1"/>
          <p:nvPr/>
        </p:nvSpPr>
        <p:spPr>
          <a:xfrm>
            <a:off x="1095674" y="706582"/>
            <a:ext cx="11498090" cy="8925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Screen Time Activities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800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*children should always be accompanied by an adult when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they have screen time</a:t>
            </a: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2493639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1095674" y="706582"/>
            <a:ext cx="9606961" cy="5847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What are the next steps in reading once my child can blend?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6000" b="1" dirty="0">
              <a:solidFill>
                <a:srgbClr val="00409E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special friends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syllables/beats in polysyllabic words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reading captions and sentences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409E"/>
                </a:solidFill>
                <a:latin typeface="Roboto Slab"/>
                <a:ea typeface="Roboto Slab"/>
                <a:cs typeface="Roboto Slab"/>
                <a:sym typeface="Roboto Slab"/>
              </a:rPr>
              <a:t>blending in head ‘Fred in your head’        </a:t>
            </a:r>
          </a:p>
        </p:txBody>
      </p:sp>
    </p:spTree>
    <p:extLst>
      <p:ext uri="{BB962C8B-B14F-4D97-AF65-F5344CB8AC3E}">
        <p14:creationId xmlns:p14="http://schemas.microsoft.com/office/powerpoint/2010/main" val="878578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987825" y="713000"/>
            <a:ext cx="9458400" cy="8371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 b="1" dirty="0">
                <a:solidFill>
                  <a:srgbClr val="FF0000"/>
                </a:solidFill>
                <a:latin typeface="Roboto Slab"/>
                <a:ea typeface="Roboto Slab"/>
                <a:cs typeface="Roboto Slab"/>
                <a:sym typeface="Roboto Slab"/>
              </a:rPr>
              <a:t>Red</a:t>
            </a:r>
            <a:r>
              <a:rPr lang="en-GB" sz="5000" b="1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 words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5000" b="1" dirty="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high frequency words that cannot yet be read or spelt using phonics</a:t>
            </a:r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identify ‘tricky sounds’ within words</a:t>
            </a:r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repetition helps learning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endParaRPr lang="en-GB" sz="4400" dirty="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80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th</a:t>
            </a:r>
            <a:r>
              <a:rPr lang="en-GB" sz="8000" dirty="0">
                <a:solidFill>
                  <a:srgbClr val="FF0000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r>
              <a:rPr lang="en-GB" sz="80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  I  n</a:t>
            </a:r>
            <a:r>
              <a:rPr lang="en-GB" sz="8000" dirty="0">
                <a:solidFill>
                  <a:srgbClr val="FF0000"/>
                </a:solidFill>
                <a:latin typeface="Roboto Slab"/>
                <a:ea typeface="Roboto Slab"/>
                <a:cs typeface="Roboto Slab"/>
                <a:sym typeface="Roboto Slab"/>
              </a:rPr>
              <a:t>o</a:t>
            </a:r>
            <a:r>
              <a:rPr lang="en-GB" sz="80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  h</a:t>
            </a:r>
            <a:r>
              <a:rPr lang="en-GB" sz="8000" dirty="0">
                <a:solidFill>
                  <a:srgbClr val="FF0000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r>
              <a:rPr lang="en-GB" sz="80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  m</a:t>
            </a:r>
            <a:r>
              <a:rPr lang="en-GB" sz="8000" dirty="0">
                <a:solidFill>
                  <a:srgbClr val="FF0000"/>
                </a:solidFill>
                <a:latin typeface="Roboto Slab"/>
                <a:ea typeface="Roboto Slab"/>
                <a:cs typeface="Roboto Slab"/>
                <a:sym typeface="Roboto Slab"/>
              </a:rPr>
              <a:t>y</a:t>
            </a:r>
            <a:r>
              <a:rPr lang="en-GB" sz="80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</a:p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GB" sz="44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endParaRPr sz="4400" dirty="0">
              <a:solidFill>
                <a:srgbClr val="69ABED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7289525" y="9428825"/>
            <a:ext cx="9677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69ABED"/>
                </a:solidFill>
                <a:latin typeface="Calibri"/>
                <a:ea typeface="Calibri"/>
                <a:cs typeface="Calibri"/>
                <a:sym typeface="Calibri"/>
              </a:rPr>
              <a:t>T:</a:t>
            </a: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01743 356283   |   </a:t>
            </a:r>
            <a:r>
              <a:rPr lang="en-GB" sz="1600" b="1">
                <a:solidFill>
                  <a:srgbClr val="69ABED"/>
                </a:solidFill>
                <a:latin typeface="Calibri"/>
                <a:ea typeface="Calibri"/>
                <a:cs typeface="Calibri"/>
                <a:sym typeface="Calibri"/>
              </a:rPr>
              <a:t>E:</a:t>
            </a:r>
            <a:r>
              <a:rPr lang="en-GB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admin@mereside.shropshire.sch.uk   |   </a:t>
            </a:r>
            <a:r>
              <a:rPr lang="en-GB" sz="1600" b="1">
                <a:solidFill>
                  <a:srgbClr val="69ABED"/>
                </a:solidFill>
                <a:latin typeface="Calibri"/>
                <a:ea typeface="Calibri"/>
                <a:cs typeface="Calibri"/>
                <a:sym typeface="Calibri"/>
              </a:rPr>
              <a:t>W:</a:t>
            </a:r>
            <a:r>
              <a:rPr lang="en-GB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meresideacademy.org.uk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7289525" y="841609"/>
            <a:ext cx="9458400" cy="5047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 b="1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Spelling words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GB" sz="5000" b="1" dirty="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saying the words and listening for sounds</a:t>
            </a: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identifying sounds in order</a:t>
            </a: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matching sounds with letters</a:t>
            </a: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forming letters</a:t>
            </a:r>
          </a:p>
          <a:p>
            <a:pPr marL="685800" lvl="0" indent="-6858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writing from left to right</a:t>
            </a:r>
            <a:endParaRPr sz="3600" dirty="0">
              <a:solidFill>
                <a:srgbClr val="69ABED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85" name="Google Shape;85;p17"/>
          <p:cNvSpPr txBox="1"/>
          <p:nvPr/>
        </p:nvSpPr>
        <p:spPr>
          <a:xfrm>
            <a:off x="7508525" y="4155558"/>
            <a:ext cx="94584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7289525" y="9428825"/>
            <a:ext cx="9677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69ABED"/>
                </a:solidFill>
                <a:latin typeface="Calibri"/>
                <a:ea typeface="Calibri"/>
                <a:cs typeface="Calibri"/>
                <a:sym typeface="Calibri"/>
              </a:rPr>
              <a:t>T:</a:t>
            </a: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01743 356283   |   </a:t>
            </a:r>
            <a:r>
              <a:rPr lang="en-GB" sz="1600" b="1">
                <a:solidFill>
                  <a:srgbClr val="69ABED"/>
                </a:solidFill>
                <a:latin typeface="Calibri"/>
                <a:ea typeface="Calibri"/>
                <a:cs typeface="Calibri"/>
                <a:sym typeface="Calibri"/>
              </a:rPr>
              <a:t>E:</a:t>
            </a:r>
            <a:r>
              <a:rPr lang="en-GB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admin@mereside.shropshire.sch.uk   |   </a:t>
            </a:r>
            <a:r>
              <a:rPr lang="en-GB" sz="1600" b="1">
                <a:solidFill>
                  <a:srgbClr val="69ABED"/>
                </a:solidFill>
                <a:latin typeface="Calibri"/>
                <a:ea typeface="Calibri"/>
                <a:cs typeface="Calibri"/>
                <a:sym typeface="Calibri"/>
              </a:rPr>
              <a:t>W:</a:t>
            </a:r>
            <a:r>
              <a:rPr lang="en-GB"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meresideacademy.org.uk</a:t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7" title="Mereside Church of England Primary Academy - Linear Logo - Colour &amp; White.png"/>
          <p:cNvPicPr preferRelativeResize="0"/>
          <p:nvPr/>
        </p:nvPicPr>
        <p:blipFill rotWithShape="1">
          <a:blip r:embed="rId4">
            <a:alphaModFix/>
          </a:blip>
          <a:srcRect t="768" b="758"/>
          <a:stretch/>
        </p:blipFill>
        <p:spPr>
          <a:xfrm>
            <a:off x="12436875" y="7615950"/>
            <a:ext cx="5236751" cy="181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Phonics (Fred Time) Information for Parents">
            <a:extLst>
              <a:ext uri="{FF2B5EF4-FFF2-40B4-BE49-F238E27FC236}">
                <a16:creationId xmlns:a16="http://schemas.microsoft.com/office/drawing/2014/main" id="{DA810427-2072-4939-8DC8-4C7F7231A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150" y="6556451"/>
            <a:ext cx="3404668" cy="181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508</Words>
  <Application>Microsoft Office PowerPoint</Application>
  <PresentationFormat>Custom</PresentationFormat>
  <Paragraphs>131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Roboto Slab</vt:lpstr>
      <vt:lpstr>Arial</vt:lpstr>
      <vt:lpstr>Calibri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Harper</dc:creator>
  <cp:lastModifiedBy>Rachel Harper</cp:lastModifiedBy>
  <cp:revision>15</cp:revision>
  <cp:lastPrinted>2025-12-01T17:02:58Z</cp:lastPrinted>
  <dcterms:modified xsi:type="dcterms:W3CDTF">2026-09-08T16:20:25Z</dcterms:modified>
</cp:coreProperties>
</file>