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57" r:id="rId3"/>
    <p:sldId id="258" r:id="rId4"/>
    <p:sldId id="268" r:id="rId5"/>
    <p:sldId id="269" r:id="rId6"/>
    <p:sldId id="259" r:id="rId7"/>
    <p:sldId id="264" r:id="rId8"/>
    <p:sldId id="260" r:id="rId9"/>
    <p:sldId id="265" r:id="rId10"/>
    <p:sldId id="266" r:id="rId11"/>
    <p:sldId id="267" r:id="rId12"/>
    <p:sldId id="270" r:id="rId13"/>
    <p:sldId id="271" r:id="rId14"/>
    <p:sldId id="273" r:id="rId15"/>
    <p:sldId id="274" r:id="rId16"/>
    <p:sldId id="275" r:id="rId17"/>
    <p:sldId id="276" r:id="rId18"/>
    <p:sldId id="277" r:id="rId19"/>
    <p:sldId id="262" r:id="rId20"/>
    <p:sldId id="263" r:id="rId21"/>
    <p:sldId id="278" r:id="rId22"/>
    <p:sldId id="279" r:id="rId23"/>
    <p:sldId id="282" r:id="rId24"/>
    <p:sldId id="281" r:id="rId25"/>
    <p:sldId id="280" r:id="rId26"/>
    <p:sldId id="283" r:id="rId27"/>
  </p:sldIdLst>
  <p:sldSz cx="18288000" cy="10287000"/>
  <p:notesSz cx="6797675" cy="9926638"/>
  <p:embeddedFontLst>
    <p:embeddedFont>
      <p:font typeface="Century Gothic" panose="020B0502020202020204" pitchFamily="34" charset="0"/>
      <p:regular r:id="rId29"/>
      <p:bold r:id="rId30"/>
      <p:italic r:id="rId31"/>
      <p:boldItalic r:id="rId32"/>
    </p:embeddedFont>
    <p:embeddedFont>
      <p:font typeface="Roboto Slab" panose="020B0604020202020204" charset="0"/>
      <p:regular r:id="rId33"/>
      <p:bold r:id="rId34"/>
    </p:embeddedFont>
    <p:embeddedFont>
      <p:font typeface="Topmarks" pitchFamily="2" charset="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754"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29a2f5c368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29a2f5c368_0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4fdaf167a2_0_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4fdaf167a2_0_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23417" y="1489150"/>
            <a:ext cx="17041200" cy="41052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a:endParaRPr/>
          </a:p>
        </p:txBody>
      </p:sp>
      <p:sp>
        <p:nvSpPr>
          <p:cNvPr id="11" name="Google Shape;11;p2"/>
          <p:cNvSpPr txBox="1">
            <a:spLocks noGrp="1"/>
          </p:cNvSpPr>
          <p:nvPr>
            <p:ph type="subTitle" idx="1"/>
          </p:nvPr>
        </p:nvSpPr>
        <p:spPr>
          <a:xfrm>
            <a:off x="623400" y="5668250"/>
            <a:ext cx="17041200" cy="1585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2" name="Google Shape;12;p2"/>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23400" y="4301700"/>
            <a:ext cx="17041200" cy="1683600"/>
          </a:xfrm>
          <a:prstGeom prst="rect">
            <a:avLst/>
          </a:prstGeom>
        </p:spPr>
        <p:txBody>
          <a:bodyPr spcFirstLastPara="1" wrap="square" lIns="182850" tIns="182850" rIns="182850" bIns="182850" anchor="ctr" anchorCtr="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15" name="Google Shape;15;p3"/>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18" name="Google Shape;18;p4"/>
          <p:cNvSpPr txBox="1">
            <a:spLocks noGrp="1"/>
          </p:cNvSpPr>
          <p:nvPr>
            <p:ph type="body" idx="1"/>
          </p:nvPr>
        </p:nvSpPr>
        <p:spPr>
          <a:xfrm>
            <a:off x="623400" y="2304950"/>
            <a:ext cx="17041200" cy="6832800"/>
          </a:xfrm>
          <a:prstGeom prst="rect">
            <a:avLst/>
          </a:prstGeom>
        </p:spPr>
        <p:txBody>
          <a:bodyPr spcFirstLastPara="1" wrap="square" lIns="182850" tIns="182850" rIns="182850" bIns="182850" anchor="t"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19" name="Google Shape;19;p4"/>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2" name="Google Shape;22;p5"/>
          <p:cNvSpPr txBox="1">
            <a:spLocks noGrp="1"/>
          </p:cNvSpPr>
          <p:nvPr>
            <p:ph type="body" idx="1"/>
          </p:nvPr>
        </p:nvSpPr>
        <p:spPr>
          <a:xfrm>
            <a:off x="6234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3" name="Google Shape;23;p5"/>
          <p:cNvSpPr txBox="1">
            <a:spLocks noGrp="1"/>
          </p:cNvSpPr>
          <p:nvPr>
            <p:ph type="body" idx="2"/>
          </p:nvPr>
        </p:nvSpPr>
        <p:spPr>
          <a:xfrm>
            <a:off x="96648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4" name="Google Shape;24;p5"/>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7" name="Google Shape;27;p6"/>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623400" y="1111200"/>
            <a:ext cx="5616000" cy="1511400"/>
          </a:xfrm>
          <a:prstGeom prst="rect">
            <a:avLst/>
          </a:prstGeom>
        </p:spPr>
        <p:txBody>
          <a:bodyPr spcFirstLastPara="1" wrap="square" lIns="182850" tIns="182850" rIns="182850" bIns="182850"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0" name="Google Shape;30;p7"/>
          <p:cNvSpPr txBox="1">
            <a:spLocks noGrp="1"/>
          </p:cNvSpPr>
          <p:nvPr>
            <p:ph type="body" idx="1"/>
          </p:nvPr>
        </p:nvSpPr>
        <p:spPr>
          <a:xfrm>
            <a:off x="623400" y="2779200"/>
            <a:ext cx="5616000" cy="6358800"/>
          </a:xfrm>
          <a:prstGeom prst="rect">
            <a:avLst/>
          </a:prstGeom>
        </p:spPr>
        <p:txBody>
          <a:bodyPr spcFirstLastPara="1" wrap="square" lIns="182850" tIns="182850" rIns="182850" bIns="182850" anchor="t" anchorCtr="0">
            <a:normAutofit/>
          </a:bodyPr>
          <a:lstStyle>
            <a:lvl1pPr marL="457200" lvl="0" indent="-381000">
              <a:spcBef>
                <a:spcPts val="0"/>
              </a:spcBef>
              <a:spcAft>
                <a:spcPts val="0"/>
              </a:spcAft>
              <a:buSzPts val="2400"/>
              <a:buChar char="●"/>
              <a:defRPr sz="24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31" name="Google Shape;31;p7"/>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980500" y="900300"/>
            <a:ext cx="12735600" cy="8181600"/>
          </a:xfrm>
          <a:prstGeom prst="rect">
            <a:avLst/>
          </a:prstGeom>
        </p:spPr>
        <p:txBody>
          <a:bodyPr spcFirstLastPara="1" wrap="square" lIns="182850" tIns="182850" rIns="182850" bIns="182850" anchor="ctr" anchorCtr="0">
            <a:norm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a:endParaRPr/>
          </a:p>
        </p:txBody>
      </p:sp>
      <p:sp>
        <p:nvSpPr>
          <p:cNvPr id="34" name="Google Shape;34;p8"/>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531000" y="2466350"/>
            <a:ext cx="8090400" cy="29646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a:endParaRPr/>
          </a:p>
        </p:txBody>
      </p:sp>
      <p:sp>
        <p:nvSpPr>
          <p:cNvPr id="38" name="Google Shape;38;p9"/>
          <p:cNvSpPr txBox="1">
            <a:spLocks noGrp="1"/>
          </p:cNvSpPr>
          <p:nvPr>
            <p:ph type="subTitle" idx="1"/>
          </p:nvPr>
        </p:nvSpPr>
        <p:spPr>
          <a:xfrm>
            <a:off x="531000" y="5606150"/>
            <a:ext cx="8090400" cy="2470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9" name="Google Shape;39;p9"/>
          <p:cNvSpPr txBox="1">
            <a:spLocks noGrp="1"/>
          </p:cNvSpPr>
          <p:nvPr>
            <p:ph type="body" idx="2"/>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40" name="Google Shape;40;p9"/>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623400" y="8461150"/>
            <a:ext cx="11997600" cy="1210200"/>
          </a:xfrm>
          <a:prstGeom prst="rect">
            <a:avLst/>
          </a:prstGeom>
        </p:spPr>
        <p:txBody>
          <a:bodyPr spcFirstLastPara="1" wrap="square" lIns="182850" tIns="182850" rIns="182850" bIns="182850" anchor="ctr" anchorCtr="0">
            <a:normAutofit/>
          </a:bodyPr>
          <a:lstStyle>
            <a:lvl1pPr marL="457200" lvl="0" indent="-228600">
              <a:lnSpc>
                <a:spcPct val="100000"/>
              </a:lnSpc>
              <a:spcBef>
                <a:spcPts val="0"/>
              </a:spcBef>
              <a:spcAft>
                <a:spcPts val="0"/>
              </a:spcAft>
              <a:buSzPts val="3600"/>
              <a:buNone/>
              <a:defRPr/>
            </a:lvl1pPr>
          </a:lstStyle>
          <a:p>
            <a:endParaRPr/>
          </a:p>
        </p:txBody>
      </p:sp>
      <p:sp>
        <p:nvSpPr>
          <p:cNvPr id="43" name="Google Shape;43;p10"/>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623400" y="2212250"/>
            <a:ext cx="17041200" cy="39270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46" name="Google Shape;46;p11"/>
          <p:cNvSpPr txBox="1">
            <a:spLocks noGrp="1"/>
          </p:cNvSpPr>
          <p:nvPr>
            <p:ph type="body" idx="1"/>
          </p:nvPr>
        </p:nvSpPr>
        <p:spPr>
          <a:xfrm>
            <a:off x="623400" y="6304450"/>
            <a:ext cx="17041200" cy="2601600"/>
          </a:xfrm>
          <a:prstGeom prst="rect">
            <a:avLst/>
          </a:prstGeom>
        </p:spPr>
        <p:txBody>
          <a:bodyPr spcFirstLastPara="1" wrap="square" lIns="182850" tIns="182850" rIns="182850" bIns="182850" anchor="t" anchorCtr="0">
            <a:normAutofit/>
          </a:bodyPr>
          <a:lstStyle>
            <a:lvl1pPr marL="457200" lvl="0" indent="-457200" algn="ctr">
              <a:spcBef>
                <a:spcPts val="0"/>
              </a:spcBef>
              <a:spcAft>
                <a:spcPts val="0"/>
              </a:spcAft>
              <a:buSzPts val="3600"/>
              <a:buChar char="●"/>
              <a:defRPr/>
            </a:lvl1pPr>
            <a:lvl2pPr marL="914400" lvl="1" indent="-406400" algn="ctr">
              <a:spcBef>
                <a:spcPts val="0"/>
              </a:spcBef>
              <a:spcAft>
                <a:spcPts val="0"/>
              </a:spcAft>
              <a:buSzPts val="2800"/>
              <a:buChar char="○"/>
              <a:defRPr/>
            </a:lvl2pPr>
            <a:lvl3pPr marL="1371600" lvl="2" indent="-406400" algn="ctr">
              <a:spcBef>
                <a:spcPts val="0"/>
              </a:spcBef>
              <a:spcAft>
                <a:spcPts val="0"/>
              </a:spcAft>
              <a:buSzPts val="2800"/>
              <a:buChar char="■"/>
              <a:defRPr/>
            </a:lvl3pPr>
            <a:lvl4pPr marL="1828800" lvl="3" indent="-406400" algn="ctr">
              <a:spcBef>
                <a:spcPts val="0"/>
              </a:spcBef>
              <a:spcAft>
                <a:spcPts val="0"/>
              </a:spcAft>
              <a:buSzPts val="2800"/>
              <a:buChar char="●"/>
              <a:defRPr/>
            </a:lvl4pPr>
            <a:lvl5pPr marL="2286000" lvl="4" indent="-406400" algn="ctr">
              <a:spcBef>
                <a:spcPts val="0"/>
              </a:spcBef>
              <a:spcAft>
                <a:spcPts val="0"/>
              </a:spcAft>
              <a:buSzPts val="2800"/>
              <a:buChar char="○"/>
              <a:defRPr/>
            </a:lvl5pPr>
            <a:lvl6pPr marL="2743200" lvl="5" indent="-406400" algn="ctr">
              <a:spcBef>
                <a:spcPts val="0"/>
              </a:spcBef>
              <a:spcAft>
                <a:spcPts val="0"/>
              </a:spcAft>
              <a:buSzPts val="2800"/>
              <a:buChar char="■"/>
              <a:defRPr/>
            </a:lvl6pPr>
            <a:lvl7pPr marL="3200400" lvl="6" indent="-406400" algn="ctr">
              <a:spcBef>
                <a:spcPts val="0"/>
              </a:spcBef>
              <a:spcAft>
                <a:spcPts val="0"/>
              </a:spcAft>
              <a:buSzPts val="2800"/>
              <a:buChar char="●"/>
              <a:defRPr/>
            </a:lvl7pPr>
            <a:lvl8pPr marL="3657600" lvl="7" indent="-406400" algn="ctr">
              <a:spcBef>
                <a:spcPts val="0"/>
              </a:spcBef>
              <a:spcAft>
                <a:spcPts val="0"/>
              </a:spcAft>
              <a:buSzPts val="2800"/>
              <a:buChar char="○"/>
              <a:defRPr/>
            </a:lvl8pPr>
            <a:lvl9pPr marL="4114800" lvl="8" indent="-406400" algn="ctr">
              <a:spcBef>
                <a:spcPts val="0"/>
              </a:spcBef>
              <a:spcAft>
                <a:spcPts val="0"/>
              </a:spcAft>
              <a:buSzPts val="2800"/>
              <a:buChar char="■"/>
              <a:defRPr/>
            </a:lvl9pPr>
          </a:lstStyle>
          <a:p>
            <a:endParaRPr/>
          </a:p>
        </p:txBody>
      </p:sp>
      <p:sp>
        <p:nvSpPr>
          <p:cNvPr id="47" name="Google Shape;47;p11"/>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dk2"/>
              </a:buClr>
              <a:buSzPts val="3600"/>
              <a:buChar char="●"/>
              <a:defRPr sz="3600">
                <a:solidFill>
                  <a:schemeClr val="dk2"/>
                </a:solidFill>
              </a:defRPr>
            </a:lvl1pPr>
            <a:lvl2pPr marL="914400" lvl="1" indent="-406400">
              <a:lnSpc>
                <a:spcPct val="115000"/>
              </a:lnSpc>
              <a:spcBef>
                <a:spcPts val="0"/>
              </a:spcBef>
              <a:spcAft>
                <a:spcPts val="0"/>
              </a:spcAft>
              <a:buClr>
                <a:schemeClr val="dk2"/>
              </a:buClr>
              <a:buSzPts val="2800"/>
              <a:buChar char="○"/>
              <a:defRPr sz="2800">
                <a:solidFill>
                  <a:schemeClr val="dk2"/>
                </a:solidFill>
              </a:defRPr>
            </a:lvl2pPr>
            <a:lvl3pPr marL="1371600" lvl="2" indent="-406400">
              <a:lnSpc>
                <a:spcPct val="115000"/>
              </a:lnSpc>
              <a:spcBef>
                <a:spcPts val="0"/>
              </a:spcBef>
              <a:spcAft>
                <a:spcPts val="0"/>
              </a:spcAft>
              <a:buClr>
                <a:schemeClr val="dk2"/>
              </a:buClr>
              <a:buSzPts val="2800"/>
              <a:buChar char="■"/>
              <a:defRPr sz="2800">
                <a:solidFill>
                  <a:schemeClr val="dk2"/>
                </a:solidFill>
              </a:defRPr>
            </a:lvl3pPr>
            <a:lvl4pPr marL="1828800" lvl="3" indent="-406400">
              <a:lnSpc>
                <a:spcPct val="115000"/>
              </a:lnSpc>
              <a:spcBef>
                <a:spcPts val="0"/>
              </a:spcBef>
              <a:spcAft>
                <a:spcPts val="0"/>
              </a:spcAft>
              <a:buClr>
                <a:schemeClr val="dk2"/>
              </a:buClr>
              <a:buSzPts val="2800"/>
              <a:buChar char="●"/>
              <a:defRPr sz="2800">
                <a:solidFill>
                  <a:schemeClr val="dk2"/>
                </a:solidFill>
              </a:defRPr>
            </a:lvl4pPr>
            <a:lvl5pPr marL="2286000" lvl="4" indent="-406400">
              <a:lnSpc>
                <a:spcPct val="115000"/>
              </a:lnSpc>
              <a:spcBef>
                <a:spcPts val="0"/>
              </a:spcBef>
              <a:spcAft>
                <a:spcPts val="0"/>
              </a:spcAft>
              <a:buClr>
                <a:schemeClr val="dk2"/>
              </a:buClr>
              <a:buSzPts val="2800"/>
              <a:buChar char="○"/>
              <a:defRPr sz="2800">
                <a:solidFill>
                  <a:schemeClr val="dk2"/>
                </a:solidFill>
              </a:defRPr>
            </a:lvl5pPr>
            <a:lvl6pPr marL="2743200" lvl="5" indent="-406400">
              <a:lnSpc>
                <a:spcPct val="115000"/>
              </a:lnSpc>
              <a:spcBef>
                <a:spcPts val="0"/>
              </a:spcBef>
              <a:spcAft>
                <a:spcPts val="0"/>
              </a:spcAft>
              <a:buClr>
                <a:schemeClr val="dk2"/>
              </a:buClr>
              <a:buSzPts val="2800"/>
              <a:buChar char="■"/>
              <a:defRPr sz="2800">
                <a:solidFill>
                  <a:schemeClr val="dk2"/>
                </a:solidFill>
              </a:defRPr>
            </a:lvl6pPr>
            <a:lvl7pPr marL="3200400" lvl="6" indent="-406400">
              <a:lnSpc>
                <a:spcPct val="115000"/>
              </a:lnSpc>
              <a:spcBef>
                <a:spcPts val="0"/>
              </a:spcBef>
              <a:spcAft>
                <a:spcPts val="0"/>
              </a:spcAft>
              <a:buClr>
                <a:schemeClr val="dk2"/>
              </a:buClr>
              <a:buSzPts val="2800"/>
              <a:buChar char="●"/>
              <a:defRPr sz="2800">
                <a:solidFill>
                  <a:schemeClr val="dk2"/>
                </a:solidFill>
              </a:defRPr>
            </a:lvl7pPr>
            <a:lvl8pPr marL="3657600" lvl="7" indent="-406400">
              <a:lnSpc>
                <a:spcPct val="115000"/>
              </a:lnSpc>
              <a:spcBef>
                <a:spcPts val="0"/>
              </a:spcBef>
              <a:spcAft>
                <a:spcPts val="0"/>
              </a:spcAft>
              <a:buClr>
                <a:schemeClr val="dk2"/>
              </a:buClr>
              <a:buSzPts val="2800"/>
              <a:buChar char="○"/>
              <a:defRPr sz="2800">
                <a:solidFill>
                  <a:schemeClr val="dk2"/>
                </a:solidFill>
              </a:defRPr>
            </a:lvl8pPr>
            <a:lvl9pPr marL="4114800" lvl="8" indent="-40640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182850" tIns="182850" rIns="182850" bIns="182850"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1.jpe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1.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11.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1095675" y="4271291"/>
            <a:ext cx="8706600" cy="276995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8800" b="1" dirty="0">
                <a:solidFill>
                  <a:schemeClr val="bg1"/>
                </a:solidFill>
                <a:latin typeface="Roboto Slab"/>
                <a:ea typeface="Roboto Slab"/>
                <a:cs typeface="Roboto Slab"/>
                <a:sym typeface="Roboto Slab"/>
              </a:rPr>
              <a:t>Starting School</a:t>
            </a:r>
          </a:p>
          <a:p>
            <a:pPr marL="0" lvl="0" indent="0" algn="l" rtl="0">
              <a:spcBef>
                <a:spcPts val="0"/>
              </a:spcBef>
              <a:spcAft>
                <a:spcPts val="0"/>
              </a:spcAft>
              <a:buNone/>
            </a:pPr>
            <a:endParaRPr lang="en-GB" sz="4000" b="1" dirty="0">
              <a:solidFill>
                <a:srgbClr val="69ABED"/>
              </a:solidFill>
              <a:latin typeface="Roboto Slab"/>
              <a:ea typeface="Roboto Slab"/>
              <a:cs typeface="Roboto Slab"/>
              <a:sym typeface="Roboto Slab"/>
            </a:endParaRPr>
          </a:p>
          <a:p>
            <a:pPr marL="0" lvl="0" indent="0" algn="l" rtl="0">
              <a:spcBef>
                <a:spcPts val="0"/>
              </a:spcBef>
              <a:spcAft>
                <a:spcPts val="0"/>
              </a:spcAft>
              <a:buNone/>
            </a:pPr>
            <a:r>
              <a:rPr lang="en-GB" sz="4000" b="1" dirty="0">
                <a:solidFill>
                  <a:schemeClr val="bg1"/>
                </a:solidFill>
                <a:latin typeface="Roboto Slab"/>
                <a:ea typeface="Roboto Slab"/>
                <a:cs typeface="Roboto Slab"/>
                <a:sym typeface="Roboto Slab"/>
              </a:rPr>
              <a:t>June 2026</a:t>
            </a:r>
            <a:endParaRPr sz="4000" b="1" dirty="0">
              <a:solidFill>
                <a:schemeClr val="bg1"/>
              </a:solidFill>
              <a:latin typeface="Roboto Slab"/>
              <a:ea typeface="Roboto Slab"/>
              <a:cs typeface="Roboto Slab"/>
              <a:sym typeface="Roboto Slab"/>
            </a:endParaRPr>
          </a:p>
        </p:txBody>
      </p:sp>
      <p:pic>
        <p:nvPicPr>
          <p:cNvPr id="55" name="Google Shape;55;p13" title="Mereside Church of England Primary Academy - Linear Logo &amp; Strapline - Colour &amp; White.png"/>
          <p:cNvPicPr preferRelativeResize="0"/>
          <p:nvPr/>
        </p:nvPicPr>
        <p:blipFill rotWithShape="1">
          <a:blip r:embed="rId4">
            <a:alphaModFix/>
          </a:blip>
          <a:srcRect/>
          <a:stretch/>
        </p:blipFill>
        <p:spPr>
          <a:xfrm>
            <a:off x="913675" y="651450"/>
            <a:ext cx="7547976" cy="2653475"/>
          </a:xfrm>
          <a:prstGeom prst="rect">
            <a:avLst/>
          </a:prstGeom>
          <a:noFill/>
          <a:ln>
            <a:noFill/>
          </a:ln>
        </p:spPr>
      </p:pic>
      <p:pic>
        <p:nvPicPr>
          <p:cNvPr id="56" name="Google Shape;56;p13" title="St Chad's Academies Trust - Endorsement Logo - Colour &amp; White.png"/>
          <p:cNvPicPr preferRelativeResize="0"/>
          <p:nvPr/>
        </p:nvPicPr>
        <p:blipFill rotWithShape="1">
          <a:blip r:embed="rId5">
            <a:alphaModFix/>
          </a:blip>
          <a:srcRect/>
          <a:stretch/>
        </p:blipFill>
        <p:spPr>
          <a:xfrm>
            <a:off x="1095675" y="8315392"/>
            <a:ext cx="3943250" cy="1467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pic>
        <p:nvPicPr>
          <p:cNvPr id="1028" name="Picture 4" descr="Welcome Vector Art, Icons, and Graphics for Free Download">
            <a:extLst>
              <a:ext uri="{FF2B5EF4-FFF2-40B4-BE49-F238E27FC236}">
                <a16:creationId xmlns:a16="http://schemas.microsoft.com/office/drawing/2014/main" id="{F956A0ED-9220-48D4-B3CA-A727F1C76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4" y="114301"/>
            <a:ext cx="9341984" cy="47386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E092473-F745-44E5-B296-FC3125FA2FD8}"/>
              </a:ext>
            </a:extLst>
          </p:cNvPr>
          <p:cNvSpPr txBox="1"/>
          <p:nvPr/>
        </p:nvSpPr>
        <p:spPr>
          <a:xfrm>
            <a:off x="1914525" y="5624514"/>
            <a:ext cx="7843838" cy="2862322"/>
          </a:xfrm>
          <a:prstGeom prst="rect">
            <a:avLst/>
          </a:prstGeom>
          <a:noFill/>
        </p:spPr>
        <p:txBody>
          <a:bodyPr wrap="square" rtlCol="0">
            <a:spAutoFit/>
          </a:bodyPr>
          <a:lstStyle/>
          <a:p>
            <a:pPr marL="285750" indent="-285750">
              <a:buFont typeface="Arial" panose="020B0604020202020204" pitchFamily="34" charset="0"/>
              <a:buChar char="•"/>
            </a:pPr>
            <a:r>
              <a:rPr lang="en-GB" sz="6000" dirty="0">
                <a:solidFill>
                  <a:schemeClr val="accent1">
                    <a:lumMod val="75000"/>
                  </a:schemeClr>
                </a:solidFill>
                <a:latin typeface="Roboto Slab" panose="020B0604020202020204" charset="0"/>
                <a:ea typeface="Roboto Slab" panose="020B0604020202020204" charset="0"/>
              </a:rPr>
              <a:t>Introductions</a:t>
            </a:r>
          </a:p>
          <a:p>
            <a:pPr marL="285750" indent="-285750">
              <a:buFont typeface="Arial" panose="020B0604020202020204" pitchFamily="34" charset="0"/>
              <a:buChar char="•"/>
            </a:pPr>
            <a:r>
              <a:rPr lang="en-GB" sz="6000" dirty="0">
                <a:solidFill>
                  <a:schemeClr val="accent1">
                    <a:lumMod val="75000"/>
                  </a:schemeClr>
                </a:solidFill>
                <a:latin typeface="Roboto Slab" panose="020B0604020202020204" charset="0"/>
                <a:ea typeface="Roboto Slab" panose="020B0604020202020204" charset="0"/>
              </a:rPr>
              <a:t>Our School</a:t>
            </a:r>
          </a:p>
          <a:p>
            <a:pPr marL="285750" indent="-285750">
              <a:buFont typeface="Arial" panose="020B0604020202020204" pitchFamily="34" charset="0"/>
              <a:buChar char="•"/>
            </a:pPr>
            <a:r>
              <a:rPr lang="en-GB" sz="6000" dirty="0">
                <a:solidFill>
                  <a:schemeClr val="accent1">
                    <a:lumMod val="75000"/>
                  </a:schemeClr>
                </a:solidFill>
                <a:latin typeface="Roboto Slab" panose="020B0604020202020204" charset="0"/>
                <a:ea typeface="Roboto Slab" panose="020B0604020202020204" charset="0"/>
              </a:rPr>
              <a:t>Starting School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4000500" y="514335"/>
            <a:ext cx="9144000" cy="1446550"/>
          </a:xfrm>
          <a:prstGeom prst="rect">
            <a:avLst/>
          </a:prstGeom>
          <a:noFill/>
        </p:spPr>
        <p:txBody>
          <a:bodyPr wrap="square">
            <a:spAutoFit/>
          </a:bodyPr>
          <a:lstStyle/>
          <a:p>
            <a:pPr algn="ctr">
              <a:defRPr/>
            </a:pPr>
            <a:r>
              <a:rPr lang="en-GB" sz="8800" b="1" dirty="0">
                <a:solidFill>
                  <a:schemeClr val="accent1">
                    <a:lumMod val="50000"/>
                  </a:schemeClr>
                </a:solidFill>
                <a:latin typeface="Roboto Slab" panose="020B0604020202020204" charset="0"/>
                <a:ea typeface="Roboto Slab" panose="020B0604020202020204" charset="0"/>
              </a:rPr>
              <a:t>Staff</a:t>
            </a:r>
          </a:p>
        </p:txBody>
      </p:sp>
      <p:pic>
        <p:nvPicPr>
          <p:cNvPr id="6" name="Picture 9">
            <a:extLst>
              <a:ext uri="{FF2B5EF4-FFF2-40B4-BE49-F238E27FC236}">
                <a16:creationId xmlns:a16="http://schemas.microsoft.com/office/drawing/2014/main" id="{DDEF01E2-89E0-4692-9835-92EB6A29B2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495" y="2358677"/>
            <a:ext cx="2889250" cy="41242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5">
            <a:extLst>
              <a:ext uri="{FF2B5EF4-FFF2-40B4-BE49-F238E27FC236}">
                <a16:creationId xmlns:a16="http://schemas.microsoft.com/office/drawing/2014/main" id="{8A379063-CEE5-473F-8ACD-217BE87C6A3F}"/>
              </a:ext>
            </a:extLst>
          </p:cNvPr>
          <p:cNvPicPr>
            <a:picLocks noChangeAspect="1"/>
          </p:cNvPicPr>
          <p:nvPr/>
        </p:nvPicPr>
        <p:blipFill>
          <a:blip r:embed="rId3">
            <a:extLst>
              <a:ext uri="{28A0092B-C50C-407E-A947-70E740481C1C}">
                <a14:useLocalDpi xmlns:a14="http://schemas.microsoft.com/office/drawing/2010/main" val="0"/>
              </a:ext>
            </a:extLst>
          </a:blip>
          <a:srcRect t="2438" r="3735"/>
          <a:stretch>
            <a:fillRect/>
          </a:stretch>
        </p:blipFill>
        <p:spPr bwMode="auto">
          <a:xfrm>
            <a:off x="3846076" y="2358677"/>
            <a:ext cx="3014661" cy="41242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CF62B2A-088A-4AA5-897F-EA2F9110CC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07" r="4886" b="30486"/>
          <a:stretch/>
        </p:blipFill>
        <p:spPr bwMode="auto">
          <a:xfrm>
            <a:off x="6971068" y="2373273"/>
            <a:ext cx="3215920" cy="4071431"/>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5123" name="Picture 3">
            <a:extLst>
              <a:ext uri="{FF2B5EF4-FFF2-40B4-BE49-F238E27FC236}">
                <a16:creationId xmlns:a16="http://schemas.microsoft.com/office/drawing/2014/main" id="{6985D333-C6CB-4366-A54F-3C81A4E932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18842" y="2350794"/>
            <a:ext cx="3438882" cy="409391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extBox 1">
            <a:extLst>
              <a:ext uri="{FF2B5EF4-FFF2-40B4-BE49-F238E27FC236}">
                <a16:creationId xmlns:a16="http://schemas.microsoft.com/office/drawing/2014/main" id="{5DE50137-347A-4554-81DD-A3168D79E54E}"/>
              </a:ext>
            </a:extLst>
          </p:cNvPr>
          <p:cNvSpPr txBox="1"/>
          <p:nvPr/>
        </p:nvSpPr>
        <p:spPr>
          <a:xfrm>
            <a:off x="725487" y="6785340"/>
            <a:ext cx="2889250" cy="954107"/>
          </a:xfrm>
          <a:prstGeom prst="rect">
            <a:avLst/>
          </a:prstGeom>
          <a:noFill/>
        </p:spPr>
        <p:txBody>
          <a:bodyPr wrap="square" rtlCol="0">
            <a:spAutoFit/>
          </a:bodyPr>
          <a:lstStyle/>
          <a:p>
            <a:pPr algn="ctr"/>
            <a:r>
              <a:rPr lang="en-GB" sz="2800" dirty="0">
                <a:solidFill>
                  <a:schemeClr val="accent1">
                    <a:lumMod val="50000"/>
                  </a:schemeClr>
                </a:solidFill>
                <a:latin typeface="Roboto Slab" panose="020B0604020202020204" charset="0"/>
                <a:ea typeface="Roboto Slab" panose="020B0604020202020204" charset="0"/>
              </a:rPr>
              <a:t>Linsey Hughes</a:t>
            </a:r>
          </a:p>
          <a:p>
            <a:pPr algn="ctr"/>
            <a:r>
              <a:rPr lang="en-GB" sz="2800" dirty="0">
                <a:solidFill>
                  <a:schemeClr val="accent1">
                    <a:lumMod val="50000"/>
                  </a:schemeClr>
                </a:solidFill>
                <a:latin typeface="Roboto Slab" panose="020B0604020202020204" charset="0"/>
                <a:ea typeface="Roboto Slab" panose="020B0604020202020204" charset="0"/>
              </a:rPr>
              <a:t>Headteacher </a:t>
            </a:r>
          </a:p>
        </p:txBody>
      </p:sp>
      <p:sp>
        <p:nvSpPr>
          <p:cNvPr id="10" name="TextBox 9">
            <a:extLst>
              <a:ext uri="{FF2B5EF4-FFF2-40B4-BE49-F238E27FC236}">
                <a16:creationId xmlns:a16="http://schemas.microsoft.com/office/drawing/2014/main" id="{4D90A5C1-1137-4BB3-901B-D7397DF1DEE2}"/>
              </a:ext>
            </a:extLst>
          </p:cNvPr>
          <p:cNvSpPr txBox="1"/>
          <p:nvPr/>
        </p:nvSpPr>
        <p:spPr>
          <a:xfrm>
            <a:off x="7156093" y="6744175"/>
            <a:ext cx="2889250" cy="1384995"/>
          </a:xfrm>
          <a:prstGeom prst="rect">
            <a:avLst/>
          </a:prstGeom>
          <a:noFill/>
        </p:spPr>
        <p:txBody>
          <a:bodyPr wrap="square" rtlCol="0">
            <a:spAutoFit/>
          </a:bodyPr>
          <a:lstStyle/>
          <a:p>
            <a:pPr algn="ctr"/>
            <a:r>
              <a:rPr lang="en-GB" sz="2800" dirty="0">
                <a:solidFill>
                  <a:schemeClr val="accent1">
                    <a:lumMod val="50000"/>
                  </a:schemeClr>
                </a:solidFill>
                <a:latin typeface="Roboto Slab" panose="020B0604020202020204" charset="0"/>
                <a:ea typeface="Roboto Slab" panose="020B0604020202020204" charset="0"/>
              </a:rPr>
              <a:t>Rachel Harper</a:t>
            </a:r>
          </a:p>
          <a:p>
            <a:pPr algn="ctr"/>
            <a:r>
              <a:rPr lang="en-GB" sz="2800" dirty="0">
                <a:solidFill>
                  <a:schemeClr val="accent1">
                    <a:lumMod val="50000"/>
                  </a:schemeClr>
                </a:solidFill>
                <a:latin typeface="Roboto Slab" panose="020B0604020202020204" charset="0"/>
                <a:ea typeface="Roboto Slab" panose="020B0604020202020204" charset="0"/>
              </a:rPr>
              <a:t>Wrens Teacher</a:t>
            </a:r>
          </a:p>
          <a:p>
            <a:pPr algn="ctr"/>
            <a:r>
              <a:rPr lang="en-GB" sz="2800" dirty="0">
                <a:solidFill>
                  <a:schemeClr val="accent1">
                    <a:lumMod val="50000"/>
                  </a:schemeClr>
                </a:solidFill>
                <a:latin typeface="Roboto Slab" panose="020B0604020202020204" charset="0"/>
                <a:ea typeface="Roboto Slab" panose="020B0604020202020204" charset="0"/>
              </a:rPr>
              <a:t>EYFS Lead</a:t>
            </a:r>
          </a:p>
        </p:txBody>
      </p:sp>
      <p:sp>
        <p:nvSpPr>
          <p:cNvPr id="11" name="TextBox 10">
            <a:extLst>
              <a:ext uri="{FF2B5EF4-FFF2-40B4-BE49-F238E27FC236}">
                <a16:creationId xmlns:a16="http://schemas.microsoft.com/office/drawing/2014/main" id="{A7891FB9-CB34-4958-8F4E-DAD2920D058B}"/>
              </a:ext>
            </a:extLst>
          </p:cNvPr>
          <p:cNvSpPr txBox="1"/>
          <p:nvPr/>
        </p:nvSpPr>
        <p:spPr>
          <a:xfrm>
            <a:off x="3940790" y="6769813"/>
            <a:ext cx="2889250" cy="954107"/>
          </a:xfrm>
          <a:prstGeom prst="rect">
            <a:avLst/>
          </a:prstGeom>
          <a:noFill/>
        </p:spPr>
        <p:txBody>
          <a:bodyPr wrap="square" rtlCol="0">
            <a:spAutoFit/>
          </a:bodyPr>
          <a:lstStyle/>
          <a:p>
            <a:pPr algn="ctr"/>
            <a:r>
              <a:rPr lang="en-GB" sz="2800" dirty="0">
                <a:solidFill>
                  <a:schemeClr val="accent1">
                    <a:lumMod val="50000"/>
                  </a:schemeClr>
                </a:solidFill>
                <a:latin typeface="Roboto Slab" panose="020B0604020202020204" charset="0"/>
                <a:ea typeface="Roboto Slab" panose="020B0604020202020204" charset="0"/>
              </a:rPr>
              <a:t>Beth Bryant</a:t>
            </a:r>
          </a:p>
          <a:p>
            <a:pPr algn="ctr"/>
            <a:r>
              <a:rPr lang="en-GB" sz="2800" dirty="0">
                <a:solidFill>
                  <a:schemeClr val="accent1">
                    <a:lumMod val="50000"/>
                  </a:schemeClr>
                </a:solidFill>
                <a:latin typeface="Roboto Slab" panose="020B0604020202020204" charset="0"/>
                <a:ea typeface="Roboto Slab" panose="020B0604020202020204" charset="0"/>
              </a:rPr>
              <a:t>SENDCo </a:t>
            </a:r>
          </a:p>
        </p:txBody>
      </p:sp>
      <p:sp>
        <p:nvSpPr>
          <p:cNvPr id="12" name="TextBox 11">
            <a:extLst>
              <a:ext uri="{FF2B5EF4-FFF2-40B4-BE49-F238E27FC236}">
                <a16:creationId xmlns:a16="http://schemas.microsoft.com/office/drawing/2014/main" id="{CCA1C58E-AF4B-43BC-A2F8-B3B8DDF44E99}"/>
              </a:ext>
            </a:extLst>
          </p:cNvPr>
          <p:cNvSpPr txBox="1"/>
          <p:nvPr/>
        </p:nvSpPr>
        <p:spPr>
          <a:xfrm>
            <a:off x="13846532" y="6736531"/>
            <a:ext cx="3438881" cy="954107"/>
          </a:xfrm>
          <a:prstGeom prst="rect">
            <a:avLst/>
          </a:prstGeom>
          <a:noFill/>
        </p:spPr>
        <p:txBody>
          <a:bodyPr wrap="square" rtlCol="0">
            <a:spAutoFit/>
          </a:bodyPr>
          <a:lstStyle/>
          <a:p>
            <a:pPr algn="ctr"/>
            <a:r>
              <a:rPr lang="en-GB" sz="2800" dirty="0">
                <a:solidFill>
                  <a:schemeClr val="accent1">
                    <a:lumMod val="50000"/>
                  </a:schemeClr>
                </a:solidFill>
                <a:latin typeface="Roboto Slab" panose="020B0604020202020204" charset="0"/>
                <a:ea typeface="Roboto Slab" panose="020B0604020202020204" charset="0"/>
              </a:rPr>
              <a:t>Rachel Wakefield</a:t>
            </a:r>
          </a:p>
          <a:p>
            <a:pPr algn="ctr"/>
            <a:r>
              <a:rPr lang="en-GB" sz="2800" dirty="0">
                <a:solidFill>
                  <a:schemeClr val="accent1">
                    <a:lumMod val="50000"/>
                  </a:schemeClr>
                </a:solidFill>
                <a:latin typeface="Roboto Slab" panose="020B0604020202020204" charset="0"/>
                <a:ea typeface="Roboto Slab" panose="020B0604020202020204" charset="0"/>
              </a:rPr>
              <a:t>Robins Teacher </a:t>
            </a:r>
          </a:p>
        </p:txBody>
      </p:sp>
      <p:sp>
        <p:nvSpPr>
          <p:cNvPr id="3" name="AutoShape 5" descr="The UK school system - key stages">
            <a:extLst>
              <a:ext uri="{FF2B5EF4-FFF2-40B4-BE49-F238E27FC236}">
                <a16:creationId xmlns:a16="http://schemas.microsoft.com/office/drawing/2014/main" id="{59EAD071-1BFA-4216-9296-2A47011D7924}"/>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1A3E8F45-A103-40EB-AD35-78DA971D2BDE}"/>
              </a:ext>
            </a:extLst>
          </p:cNvPr>
          <p:cNvPicPr>
            <a:picLocks noChangeAspect="1"/>
          </p:cNvPicPr>
          <p:nvPr/>
        </p:nvPicPr>
        <p:blipFill rotWithShape="1">
          <a:blip r:embed="rId6"/>
          <a:srcRect l="10656" r="3243"/>
          <a:stretch/>
        </p:blipFill>
        <p:spPr>
          <a:xfrm>
            <a:off x="10333474" y="2383374"/>
            <a:ext cx="3438882" cy="4074860"/>
          </a:xfrm>
          <a:prstGeom prst="rect">
            <a:avLst/>
          </a:prstGeom>
          <a:ln w="28575">
            <a:solidFill>
              <a:schemeClr val="tx1"/>
            </a:solidFill>
          </a:ln>
        </p:spPr>
      </p:pic>
      <p:sp>
        <p:nvSpPr>
          <p:cNvPr id="14" name="TextBox 13">
            <a:extLst>
              <a:ext uri="{FF2B5EF4-FFF2-40B4-BE49-F238E27FC236}">
                <a16:creationId xmlns:a16="http://schemas.microsoft.com/office/drawing/2014/main" id="{5639CA2A-736E-47EB-AEE3-23D9FC053B38}"/>
              </a:ext>
            </a:extLst>
          </p:cNvPr>
          <p:cNvSpPr txBox="1"/>
          <p:nvPr/>
        </p:nvSpPr>
        <p:spPr>
          <a:xfrm>
            <a:off x="10297320" y="6736530"/>
            <a:ext cx="3438881" cy="954107"/>
          </a:xfrm>
          <a:prstGeom prst="rect">
            <a:avLst/>
          </a:prstGeom>
          <a:noFill/>
        </p:spPr>
        <p:txBody>
          <a:bodyPr wrap="square" rtlCol="0">
            <a:spAutoFit/>
          </a:bodyPr>
          <a:lstStyle/>
          <a:p>
            <a:pPr algn="ctr"/>
            <a:r>
              <a:rPr lang="en-GB" sz="2800" dirty="0">
                <a:solidFill>
                  <a:schemeClr val="accent1">
                    <a:lumMod val="50000"/>
                  </a:schemeClr>
                </a:solidFill>
                <a:latin typeface="Roboto Slab" panose="020B0604020202020204" charset="0"/>
                <a:ea typeface="Roboto Slab" panose="020B0604020202020204" charset="0"/>
              </a:rPr>
              <a:t>Lucy Johnston</a:t>
            </a:r>
          </a:p>
          <a:p>
            <a:pPr algn="ctr"/>
            <a:r>
              <a:rPr lang="en-GB" sz="2800" dirty="0">
                <a:solidFill>
                  <a:schemeClr val="accent1">
                    <a:lumMod val="50000"/>
                  </a:schemeClr>
                </a:solidFill>
                <a:latin typeface="Roboto Slab" panose="020B0604020202020204" charset="0"/>
                <a:ea typeface="Roboto Slab" panose="020B0604020202020204" charset="0"/>
              </a:rPr>
              <a:t>Wrens Teacher </a:t>
            </a:r>
          </a:p>
        </p:txBody>
      </p:sp>
    </p:spTree>
    <p:extLst>
      <p:ext uri="{BB962C8B-B14F-4D97-AF65-F5344CB8AC3E}">
        <p14:creationId xmlns:p14="http://schemas.microsoft.com/office/powerpoint/2010/main" val="121891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4571998" y="938539"/>
            <a:ext cx="9144000" cy="1446550"/>
          </a:xfrm>
          <a:prstGeom prst="rect">
            <a:avLst/>
          </a:prstGeom>
          <a:noFill/>
        </p:spPr>
        <p:txBody>
          <a:bodyPr wrap="square">
            <a:spAutoFit/>
          </a:bodyPr>
          <a:lstStyle/>
          <a:p>
            <a:pPr algn="ctr">
              <a:defRPr/>
            </a:pPr>
            <a:r>
              <a:rPr lang="en-GB" sz="8800" b="1" dirty="0">
                <a:solidFill>
                  <a:schemeClr val="accent1">
                    <a:lumMod val="50000"/>
                  </a:schemeClr>
                </a:solidFill>
                <a:latin typeface="Roboto Slab" panose="020B0604020202020204" charset="0"/>
                <a:ea typeface="Roboto Slab" panose="020B0604020202020204" charset="0"/>
              </a:rPr>
              <a:t>Our School</a:t>
            </a:r>
          </a:p>
        </p:txBody>
      </p:sp>
      <p:pic>
        <p:nvPicPr>
          <p:cNvPr id="2049" name="Picture 1">
            <a:extLst>
              <a:ext uri="{FF2B5EF4-FFF2-40B4-BE49-F238E27FC236}">
                <a16:creationId xmlns:a16="http://schemas.microsoft.com/office/drawing/2014/main" id="{2B28F010-34CE-49DB-8B58-8560DC928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2361" y="2656552"/>
            <a:ext cx="3343275"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TextBox 3">
            <a:extLst>
              <a:ext uri="{FF2B5EF4-FFF2-40B4-BE49-F238E27FC236}">
                <a16:creationId xmlns:a16="http://schemas.microsoft.com/office/drawing/2014/main" id="{42334CAE-C9CC-4389-BA9B-E30C8BF7577F}"/>
              </a:ext>
            </a:extLst>
          </p:cNvPr>
          <p:cNvSpPr txBox="1"/>
          <p:nvPr/>
        </p:nvSpPr>
        <p:spPr>
          <a:xfrm>
            <a:off x="4571999" y="5999827"/>
            <a:ext cx="9144000" cy="2800767"/>
          </a:xfrm>
          <a:prstGeom prst="rect">
            <a:avLst/>
          </a:prstGeom>
          <a:noFill/>
        </p:spPr>
        <p:txBody>
          <a:bodyPr wrap="square">
            <a:spAutoFit/>
          </a:bodyPr>
          <a:lstStyle/>
          <a:p>
            <a:pPr algn="ctr">
              <a:defRPr/>
            </a:pPr>
            <a:r>
              <a:rPr lang="en-GB" sz="8800" dirty="0">
                <a:solidFill>
                  <a:schemeClr val="accent1">
                    <a:lumMod val="50000"/>
                  </a:schemeClr>
                </a:solidFill>
                <a:latin typeface="Roboto Slab" panose="020B0604020202020204" charset="0"/>
                <a:ea typeface="Roboto Slab" panose="020B0604020202020204" charset="0"/>
              </a:rPr>
              <a:t>Love to Learn </a:t>
            </a:r>
          </a:p>
          <a:p>
            <a:pPr algn="ctr">
              <a:defRPr/>
            </a:pPr>
            <a:r>
              <a:rPr lang="en-GB" sz="8800" dirty="0">
                <a:solidFill>
                  <a:schemeClr val="accent1">
                    <a:lumMod val="50000"/>
                  </a:schemeClr>
                </a:solidFill>
                <a:latin typeface="Roboto Slab" panose="020B0604020202020204" charset="0"/>
                <a:ea typeface="Roboto Slab" panose="020B0604020202020204" charset="0"/>
              </a:rPr>
              <a:t>Learn to Love</a:t>
            </a:r>
          </a:p>
        </p:txBody>
      </p:sp>
    </p:spTree>
    <p:extLst>
      <p:ext uri="{BB962C8B-B14F-4D97-AF65-F5344CB8AC3E}">
        <p14:creationId xmlns:p14="http://schemas.microsoft.com/office/powerpoint/2010/main" val="31595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E4196D-2A1F-4810-85C2-ECE4D7CE9BE1}"/>
              </a:ext>
            </a:extLst>
          </p:cNvPr>
          <p:cNvPicPr>
            <a:picLocks noChangeAspect="1"/>
          </p:cNvPicPr>
          <p:nvPr/>
        </p:nvPicPr>
        <p:blipFill rotWithShape="1">
          <a:blip r:embed="rId2"/>
          <a:srcRect l="6806" t="4027" r="10920"/>
          <a:stretch/>
        </p:blipFill>
        <p:spPr>
          <a:xfrm>
            <a:off x="171449" y="414338"/>
            <a:ext cx="9672639" cy="9872662"/>
          </a:xfrm>
          <a:prstGeom prst="rect">
            <a:avLst/>
          </a:prstGeom>
        </p:spPr>
      </p:pic>
      <p:sp>
        <p:nvSpPr>
          <p:cNvPr id="4" name="Arrow: Left 3">
            <a:extLst>
              <a:ext uri="{FF2B5EF4-FFF2-40B4-BE49-F238E27FC236}">
                <a16:creationId xmlns:a16="http://schemas.microsoft.com/office/drawing/2014/main" id="{6BE82A9E-F162-4C81-A287-9E299BD15122}"/>
              </a:ext>
            </a:extLst>
          </p:cNvPr>
          <p:cNvSpPr/>
          <p:nvPr/>
        </p:nvSpPr>
        <p:spPr>
          <a:xfrm>
            <a:off x="9286875" y="2028825"/>
            <a:ext cx="2014537"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Brace 4">
            <a:extLst>
              <a:ext uri="{FF2B5EF4-FFF2-40B4-BE49-F238E27FC236}">
                <a16:creationId xmlns:a16="http://schemas.microsoft.com/office/drawing/2014/main" id="{1547753D-E77C-42E1-9E82-5DD524CB9DA8}"/>
              </a:ext>
            </a:extLst>
          </p:cNvPr>
          <p:cNvSpPr/>
          <p:nvPr/>
        </p:nvSpPr>
        <p:spPr>
          <a:xfrm>
            <a:off x="11644313" y="1757363"/>
            <a:ext cx="814387" cy="3886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TextBox 7">
            <a:extLst>
              <a:ext uri="{FF2B5EF4-FFF2-40B4-BE49-F238E27FC236}">
                <a16:creationId xmlns:a16="http://schemas.microsoft.com/office/drawing/2014/main" id="{173B8140-5F87-438F-A55C-E5955AB92C85}"/>
              </a:ext>
            </a:extLst>
          </p:cNvPr>
          <p:cNvSpPr txBox="1"/>
          <p:nvPr/>
        </p:nvSpPr>
        <p:spPr>
          <a:xfrm>
            <a:off x="12801601" y="2894797"/>
            <a:ext cx="3438881" cy="954107"/>
          </a:xfrm>
          <a:prstGeom prst="rect">
            <a:avLst/>
          </a:prstGeom>
          <a:noFill/>
        </p:spPr>
        <p:txBody>
          <a:bodyPr wrap="square" rtlCol="0">
            <a:spAutoFit/>
          </a:bodyPr>
          <a:lstStyle/>
          <a:p>
            <a:pPr algn="ctr"/>
            <a:r>
              <a:rPr lang="en-GB" sz="2800" dirty="0" err="1">
                <a:solidFill>
                  <a:schemeClr val="accent1">
                    <a:lumMod val="50000"/>
                  </a:schemeClr>
                </a:solidFill>
                <a:latin typeface="Roboto Slab" panose="020B0604020202020204" charset="0"/>
                <a:ea typeface="Roboto Slab" panose="020B0604020202020204" charset="0"/>
              </a:rPr>
              <a:t>Mereside</a:t>
            </a:r>
            <a:r>
              <a:rPr lang="en-GB" sz="2800" dirty="0">
                <a:solidFill>
                  <a:schemeClr val="accent1">
                    <a:lumMod val="50000"/>
                  </a:schemeClr>
                </a:solidFill>
                <a:latin typeface="Roboto Slab" panose="020B0604020202020204" charset="0"/>
                <a:ea typeface="Roboto Slab" panose="020B0604020202020204" charset="0"/>
              </a:rPr>
              <a:t> CE Primary Academy</a:t>
            </a:r>
          </a:p>
        </p:txBody>
      </p:sp>
      <p:pic>
        <p:nvPicPr>
          <p:cNvPr id="9" name="Picture 1">
            <a:extLst>
              <a:ext uri="{FF2B5EF4-FFF2-40B4-BE49-F238E27FC236}">
                <a16:creationId xmlns:a16="http://schemas.microsoft.com/office/drawing/2014/main" id="{D5770403-F769-456A-8065-7ECFCA6025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3126" y="3848904"/>
            <a:ext cx="1877228" cy="1877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349839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614362" y="657225"/>
            <a:ext cx="16987837" cy="8402300"/>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The School Day</a:t>
            </a: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4800" b="1" dirty="0">
                <a:solidFill>
                  <a:schemeClr val="accent1">
                    <a:lumMod val="75000"/>
                  </a:schemeClr>
                </a:solidFill>
                <a:latin typeface="Roboto Slab" panose="020B0604020202020204" charset="0"/>
                <a:ea typeface="Roboto Slab" panose="020B0604020202020204" charset="0"/>
              </a:rPr>
            </a:br>
            <a:br>
              <a:rPr lang="en-GB" altLang="en-US" sz="4800" b="1" dirty="0">
                <a:solidFill>
                  <a:schemeClr val="accent1">
                    <a:lumMod val="75000"/>
                  </a:schemeClr>
                </a:solidFill>
                <a:latin typeface="Roboto Slab" panose="020B0604020202020204" charset="0"/>
                <a:ea typeface="Roboto Slab" panose="020B0604020202020204" charset="0"/>
              </a:rPr>
            </a:br>
            <a:br>
              <a:rPr lang="en-GB" altLang="en-US" sz="4000" dirty="0">
                <a:solidFill>
                  <a:schemeClr val="accent1">
                    <a:lumMod val="75000"/>
                  </a:schemeClr>
                </a:solidFill>
                <a:latin typeface="Roboto Slab" panose="020B0604020202020204" charset="0"/>
                <a:ea typeface="Roboto Slab" panose="020B0604020202020204" charset="0"/>
              </a:rPr>
            </a:br>
            <a:endParaRPr lang="en-GB" altLang="en-US" sz="4000" dirty="0">
              <a:solidFill>
                <a:schemeClr val="accent1">
                  <a:lumMod val="75000"/>
                </a:schemeClr>
              </a:solidFill>
              <a:latin typeface="Roboto Slab" panose="020B0604020202020204" charset="0"/>
              <a:ea typeface="Roboto Slab" panose="020B0604020202020204" charset="0"/>
            </a:endParaRPr>
          </a:p>
          <a:p>
            <a:pPr>
              <a:defRPr/>
            </a:pPr>
            <a:br>
              <a:rPr lang="en-GB" altLang="en-US" sz="4000" dirty="0">
                <a:solidFill>
                  <a:schemeClr val="accent1">
                    <a:lumMod val="75000"/>
                  </a:schemeClr>
                </a:solidFill>
                <a:latin typeface="Roboto Slab" panose="020B0604020202020204" charset="0"/>
                <a:ea typeface="Roboto Slab" panose="020B0604020202020204" charset="0"/>
              </a:rPr>
            </a:br>
            <a:r>
              <a:rPr lang="en-GB" altLang="en-US" sz="3200" dirty="0">
                <a:solidFill>
                  <a:schemeClr val="accent1">
                    <a:lumMod val="75000"/>
                  </a:schemeClr>
                </a:solidFill>
                <a:latin typeface="Roboto Slab" panose="020B0604020202020204" charset="0"/>
                <a:ea typeface="Roboto Slab" panose="020B0604020202020204" charset="0"/>
              </a:rPr>
              <a:t>*If you are unable to pick up, please let the class teacher know to expect someone different and provide us with the name and a password</a:t>
            </a:r>
          </a:p>
          <a:p>
            <a:pPr>
              <a:defRPr/>
            </a:pPr>
            <a:endParaRPr lang="en-GB" altLang="en-US" sz="3200" dirty="0">
              <a:solidFill>
                <a:schemeClr val="accent1">
                  <a:lumMod val="75000"/>
                </a:schemeClr>
              </a:solidFill>
              <a:latin typeface="Roboto Slab" panose="020B0604020202020204" charset="0"/>
              <a:ea typeface="Roboto Slab" panose="020B0604020202020204" charset="0"/>
            </a:endParaRPr>
          </a:p>
          <a:p>
            <a:pPr>
              <a:defRPr/>
            </a:pPr>
            <a:endParaRPr lang="en-GB" altLang="en-US" sz="3200" dirty="0">
              <a:solidFill>
                <a:schemeClr val="accent1">
                  <a:lumMod val="75000"/>
                </a:schemeClr>
              </a:solidFill>
              <a:latin typeface="Roboto Slab" panose="020B0604020202020204" charset="0"/>
              <a:ea typeface="Roboto Slab" panose="020B0604020202020204" charset="0"/>
            </a:endParaRPr>
          </a:p>
          <a:p>
            <a:pPr>
              <a:defRPr/>
            </a:pPr>
            <a:endParaRPr lang="en-GB" altLang="en-US" sz="3200" dirty="0">
              <a:solidFill>
                <a:schemeClr val="accent1">
                  <a:lumMod val="75000"/>
                </a:schemeClr>
              </a:solidFill>
              <a:latin typeface="Roboto Slab" panose="020B0604020202020204" charset="0"/>
              <a:ea typeface="Roboto Slab" panose="020B0604020202020204" charset="0"/>
            </a:endParaRPr>
          </a:p>
          <a:p>
            <a:pPr>
              <a:defRPr/>
            </a:pPr>
            <a:br>
              <a:rPr lang="en-GB" altLang="en-US" sz="3200" dirty="0">
                <a:solidFill>
                  <a:schemeClr val="accent1">
                    <a:lumMod val="75000"/>
                  </a:schemeClr>
                </a:solidFill>
                <a:latin typeface="Roboto Slab" panose="020B0604020202020204" charset="0"/>
                <a:ea typeface="Roboto Slab" panose="020B0604020202020204" charset="0"/>
              </a:rPr>
            </a:br>
            <a:r>
              <a:rPr lang="en-GB" altLang="en-US" sz="3200" dirty="0">
                <a:solidFill>
                  <a:schemeClr val="accent1">
                    <a:lumMod val="75000"/>
                  </a:schemeClr>
                </a:solidFill>
                <a:latin typeface="Roboto Slab" panose="020B0604020202020204" charset="0"/>
                <a:ea typeface="Roboto Slab" panose="020B0604020202020204" charset="0"/>
              </a:rPr>
              <a:t>*Wrap around care is available on site at Treetops but must be booked in advance</a:t>
            </a:r>
            <a:endParaRPr lang="en-GB" sz="3200" b="1" dirty="0">
              <a:solidFill>
                <a:schemeClr val="accent1">
                  <a:lumMod val="75000"/>
                </a:schemeClr>
              </a:solidFill>
              <a:latin typeface="Roboto Slab" panose="020B0604020202020204" charset="0"/>
              <a:ea typeface="Roboto Slab" panose="020B0604020202020204" charset="0"/>
            </a:endParaRPr>
          </a:p>
        </p:txBody>
      </p:sp>
      <p:pic>
        <p:nvPicPr>
          <p:cNvPr id="3074" name="Picture 2" descr="Treetops Kids Club Shrewsbury ...">
            <a:extLst>
              <a:ext uri="{FF2B5EF4-FFF2-40B4-BE49-F238E27FC236}">
                <a16:creationId xmlns:a16="http://schemas.microsoft.com/office/drawing/2014/main" id="{52D54CB1-66EF-48AC-97F6-14369B64F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5104" y="6926163"/>
            <a:ext cx="2588420" cy="114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2">
            <a:extLst>
              <a:ext uri="{FF2B5EF4-FFF2-40B4-BE49-F238E27FC236}">
                <a16:creationId xmlns:a16="http://schemas.microsoft.com/office/drawing/2014/main" id="{01401118-402C-440B-ADB1-842AE6EE14BF}"/>
              </a:ext>
            </a:extLst>
          </p:cNvPr>
          <p:cNvGraphicFramePr>
            <a:graphicFrameLocks noGrp="1"/>
          </p:cNvGraphicFramePr>
          <p:nvPr>
            <p:extLst>
              <p:ext uri="{D42A27DB-BD31-4B8C-83A1-F6EECF244321}">
                <p14:modId xmlns:p14="http://schemas.microsoft.com/office/powerpoint/2010/main" val="1308610296"/>
              </p:ext>
            </p:extLst>
          </p:nvPr>
        </p:nvGraphicFramePr>
        <p:xfrm>
          <a:off x="6157911" y="2089249"/>
          <a:ext cx="10872789" cy="1639019"/>
        </p:xfrm>
        <a:graphic>
          <a:graphicData uri="http://schemas.openxmlformats.org/drawingml/2006/table">
            <a:tbl>
              <a:tblPr firstRow="1" bandRow="1">
                <a:tableStyleId>{5C22544A-7EE6-4342-B048-85BDC9FD1C3A}</a:tableStyleId>
              </a:tblPr>
              <a:tblGrid>
                <a:gridCol w="2816895">
                  <a:extLst>
                    <a:ext uri="{9D8B030D-6E8A-4147-A177-3AD203B41FA5}">
                      <a16:colId xmlns:a16="http://schemas.microsoft.com/office/drawing/2014/main" val="2832387450"/>
                    </a:ext>
                  </a:extLst>
                </a:gridCol>
                <a:gridCol w="2816895">
                  <a:extLst>
                    <a:ext uri="{9D8B030D-6E8A-4147-A177-3AD203B41FA5}">
                      <a16:colId xmlns:a16="http://schemas.microsoft.com/office/drawing/2014/main" val="1380679199"/>
                    </a:ext>
                  </a:extLst>
                </a:gridCol>
                <a:gridCol w="5238999">
                  <a:extLst>
                    <a:ext uri="{9D8B030D-6E8A-4147-A177-3AD203B41FA5}">
                      <a16:colId xmlns:a16="http://schemas.microsoft.com/office/drawing/2014/main" val="4207796446"/>
                    </a:ext>
                  </a:extLst>
                </a:gridCol>
              </a:tblGrid>
              <a:tr h="797990">
                <a:tc>
                  <a:txBody>
                    <a:bodyPr/>
                    <a:lstStyle/>
                    <a:p>
                      <a:pPr algn="ctr"/>
                      <a:r>
                        <a:rPr lang="en-GB" sz="3200" b="0" dirty="0">
                          <a:solidFill>
                            <a:srgbClr val="002060"/>
                          </a:solidFill>
                        </a:rPr>
                        <a:t>morning</a:t>
                      </a:r>
                    </a:p>
                  </a:txBody>
                  <a:tcPr/>
                </a:tc>
                <a:tc>
                  <a:txBody>
                    <a:bodyPr/>
                    <a:lstStyle/>
                    <a:p>
                      <a:pPr algn="ctr"/>
                      <a:r>
                        <a:rPr lang="en-GB" altLang="en-US" sz="3200" b="0" dirty="0">
                          <a:solidFill>
                            <a:srgbClr val="002060"/>
                          </a:solidFill>
                          <a:latin typeface="Roboto Slab" panose="020B0604020202020204" charset="0"/>
                          <a:ea typeface="Roboto Slab" panose="020B0604020202020204" charset="0"/>
                        </a:rPr>
                        <a:t>8.40 (till 8.50) </a:t>
                      </a:r>
                      <a:endParaRPr lang="en-GB" sz="3200" b="0" dirty="0">
                        <a:solidFill>
                          <a:srgbClr val="002060"/>
                        </a:solidFill>
                      </a:endParaRPr>
                    </a:p>
                  </a:txBody>
                  <a:tcPr/>
                </a:tc>
                <a:tc>
                  <a:txBody>
                    <a:bodyPr/>
                    <a:lstStyle/>
                    <a:p>
                      <a:pPr algn="ctr"/>
                      <a:r>
                        <a:rPr lang="en-GB" altLang="en-US" sz="3200" b="0" dirty="0">
                          <a:solidFill>
                            <a:srgbClr val="002060"/>
                          </a:solidFill>
                          <a:latin typeface="Roboto Slab" panose="020B0604020202020204" charset="0"/>
                          <a:ea typeface="Roboto Slab" panose="020B0604020202020204" charset="0"/>
                        </a:rPr>
                        <a:t>gates open for drop off </a:t>
                      </a:r>
                      <a:endParaRPr lang="en-GB" sz="3200" b="0" dirty="0">
                        <a:solidFill>
                          <a:srgbClr val="002060"/>
                        </a:solidFill>
                      </a:endParaRPr>
                    </a:p>
                  </a:txBody>
                  <a:tcPr/>
                </a:tc>
                <a:extLst>
                  <a:ext uri="{0D108BD9-81ED-4DB2-BD59-A6C34878D82A}">
                    <a16:rowId xmlns:a16="http://schemas.microsoft.com/office/drawing/2014/main" val="2260223134"/>
                  </a:ext>
                </a:extLst>
              </a:tr>
              <a:tr h="841029">
                <a:tc>
                  <a:txBody>
                    <a:bodyPr/>
                    <a:lstStyle/>
                    <a:p>
                      <a:pPr algn="ctr"/>
                      <a:r>
                        <a:rPr lang="en-GB" sz="3200" b="0" dirty="0">
                          <a:solidFill>
                            <a:srgbClr val="002060"/>
                          </a:solidFill>
                        </a:rPr>
                        <a:t>afternoon</a:t>
                      </a:r>
                    </a:p>
                  </a:txBody>
                  <a:tcPr/>
                </a:tc>
                <a:tc>
                  <a:txBody>
                    <a:bodyPr/>
                    <a:lstStyle/>
                    <a:p>
                      <a:pPr algn="ctr"/>
                      <a:r>
                        <a:rPr lang="en-GB" altLang="en-US" sz="3200" b="0" dirty="0">
                          <a:solidFill>
                            <a:srgbClr val="002060"/>
                          </a:solidFill>
                          <a:latin typeface="Roboto Slab" panose="020B0604020202020204" charset="0"/>
                          <a:ea typeface="Roboto Slab" panose="020B0604020202020204" charset="0"/>
                        </a:rPr>
                        <a:t>3.10</a:t>
                      </a:r>
                      <a:endParaRPr lang="en-GB" sz="3200" b="0" dirty="0">
                        <a:solidFill>
                          <a:srgbClr val="002060"/>
                        </a:solidFill>
                      </a:endParaRPr>
                    </a:p>
                  </a:txBody>
                  <a:tcPr/>
                </a:tc>
                <a:tc>
                  <a:txBody>
                    <a:bodyPr/>
                    <a:lstStyle/>
                    <a:p>
                      <a:pPr algn="ctr"/>
                      <a:r>
                        <a:rPr lang="en-GB" altLang="en-US" sz="3200" b="0" dirty="0">
                          <a:solidFill>
                            <a:srgbClr val="002060"/>
                          </a:solidFill>
                          <a:latin typeface="Roboto Slab" panose="020B0604020202020204" charset="0"/>
                          <a:ea typeface="Roboto Slab" panose="020B0604020202020204" charset="0"/>
                        </a:rPr>
                        <a:t>gates open for pick up</a:t>
                      </a:r>
                      <a:endParaRPr lang="en-GB" sz="3200" b="0" dirty="0">
                        <a:solidFill>
                          <a:srgbClr val="002060"/>
                        </a:solidFill>
                      </a:endParaRPr>
                    </a:p>
                  </a:txBody>
                  <a:tcPr/>
                </a:tc>
                <a:extLst>
                  <a:ext uri="{0D108BD9-81ED-4DB2-BD59-A6C34878D82A}">
                    <a16:rowId xmlns:a16="http://schemas.microsoft.com/office/drawing/2014/main" val="2867871160"/>
                  </a:ext>
                </a:extLst>
              </a:tr>
            </a:tbl>
          </a:graphicData>
        </a:graphic>
      </p:graphicFrame>
      <p:sp>
        <p:nvSpPr>
          <p:cNvPr id="3" name="Explosion: 8 Points 2">
            <a:extLst>
              <a:ext uri="{FF2B5EF4-FFF2-40B4-BE49-F238E27FC236}">
                <a16:creationId xmlns:a16="http://schemas.microsoft.com/office/drawing/2014/main" id="{F2C80048-183C-491D-AE58-10BCB66CDAD4}"/>
              </a:ext>
            </a:extLst>
          </p:cNvPr>
          <p:cNvSpPr/>
          <p:nvPr/>
        </p:nvSpPr>
        <p:spPr>
          <a:xfrm>
            <a:off x="762000" y="442913"/>
            <a:ext cx="4543423" cy="4370844"/>
          </a:xfrm>
          <a:prstGeom prst="irregularSeal1">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Thursday 3</a:t>
            </a:r>
            <a:r>
              <a:rPr lang="en-GB" sz="2000" b="1" baseline="30000" dirty="0"/>
              <a:t>rd</a:t>
            </a:r>
            <a:r>
              <a:rPr lang="en-GB" sz="2000" b="1" dirty="0"/>
              <a:t> September</a:t>
            </a:r>
          </a:p>
          <a:p>
            <a:pPr algn="ctr"/>
            <a:r>
              <a:rPr lang="en-GB" sz="2000" dirty="0"/>
              <a:t>Autumn term begins</a:t>
            </a:r>
          </a:p>
        </p:txBody>
      </p:sp>
    </p:spTree>
    <p:extLst>
      <p:ext uri="{BB962C8B-B14F-4D97-AF65-F5344CB8AC3E}">
        <p14:creationId xmlns:p14="http://schemas.microsoft.com/office/powerpoint/2010/main" val="749221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5295240" y="-344103"/>
            <a:ext cx="4167188" cy="5139869"/>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       Uniform</a:t>
            </a: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4800" b="1" dirty="0">
                <a:solidFill>
                  <a:schemeClr val="accent1">
                    <a:lumMod val="75000"/>
                  </a:schemeClr>
                </a:solidFill>
                <a:latin typeface="Roboto Slab" panose="020B0604020202020204" charset="0"/>
                <a:ea typeface="Roboto Slab" panose="020B0604020202020204" charset="0"/>
              </a:rPr>
            </a:br>
            <a:br>
              <a:rPr lang="en-GB" altLang="en-US" sz="4800" b="1" dirty="0">
                <a:solidFill>
                  <a:schemeClr val="accent1">
                    <a:lumMod val="75000"/>
                  </a:schemeClr>
                </a:solidFill>
                <a:latin typeface="Roboto Slab" panose="020B0604020202020204" charset="0"/>
                <a:ea typeface="Roboto Slab" panose="020B0604020202020204" charset="0"/>
              </a:rPr>
            </a:br>
            <a:br>
              <a:rPr lang="en-GB" altLang="en-US" sz="4000" dirty="0">
                <a:solidFill>
                  <a:schemeClr val="accent1">
                    <a:lumMod val="75000"/>
                  </a:schemeClr>
                </a:solidFill>
                <a:latin typeface="Roboto Slab" panose="020B0604020202020204" charset="0"/>
                <a:ea typeface="Roboto Slab" panose="020B0604020202020204" charset="0"/>
              </a:rPr>
            </a:br>
            <a:endParaRPr lang="en-GB" sz="3200" b="1" dirty="0">
              <a:solidFill>
                <a:schemeClr val="accent1">
                  <a:lumMod val="75000"/>
                </a:schemeClr>
              </a:solidFill>
              <a:latin typeface="Roboto Slab" panose="020B0604020202020204" charset="0"/>
              <a:ea typeface="Roboto Slab" panose="020B0604020202020204" charset="0"/>
            </a:endParaRPr>
          </a:p>
        </p:txBody>
      </p:sp>
      <p:sp>
        <p:nvSpPr>
          <p:cNvPr id="3" name="AutoShape 2" descr="M&amp;S Boys Regular Leg School Trousers (2-16 Yrs) - 4-5 Years - Grey">
            <a:extLst>
              <a:ext uri="{FF2B5EF4-FFF2-40B4-BE49-F238E27FC236}">
                <a16:creationId xmlns:a16="http://schemas.microsoft.com/office/drawing/2014/main" id="{F857FB62-1E4C-488D-A000-0D40EFB489E3}"/>
              </a:ext>
            </a:extLst>
          </p:cNvPr>
          <p:cNvSpPr>
            <a:spLocks noChangeAspect="1" noChangeArrowheads="1"/>
          </p:cNvSpPr>
          <p:nvPr/>
        </p:nvSpPr>
        <p:spPr bwMode="auto">
          <a:xfrm>
            <a:off x="10020300" y="5558314"/>
            <a:ext cx="304800" cy="1935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D445F734-E1A9-493D-9276-76E867D28DC8}"/>
              </a:ext>
            </a:extLst>
          </p:cNvPr>
          <p:cNvPicPr>
            <a:picLocks noChangeAspect="1"/>
          </p:cNvPicPr>
          <p:nvPr/>
        </p:nvPicPr>
        <p:blipFill>
          <a:blip r:embed="rId2"/>
          <a:stretch>
            <a:fillRect/>
          </a:stretch>
        </p:blipFill>
        <p:spPr>
          <a:xfrm>
            <a:off x="10035299" y="7536055"/>
            <a:ext cx="1771649" cy="1771649"/>
          </a:xfrm>
          <a:prstGeom prst="rect">
            <a:avLst/>
          </a:prstGeom>
        </p:spPr>
      </p:pic>
      <p:pic>
        <p:nvPicPr>
          <p:cNvPr id="9" name="Picture 8">
            <a:extLst>
              <a:ext uri="{FF2B5EF4-FFF2-40B4-BE49-F238E27FC236}">
                <a16:creationId xmlns:a16="http://schemas.microsoft.com/office/drawing/2014/main" id="{2585A00C-6404-4E79-AAA3-76EBBAAEA1C6}"/>
              </a:ext>
            </a:extLst>
          </p:cNvPr>
          <p:cNvPicPr>
            <a:picLocks noChangeAspect="1"/>
          </p:cNvPicPr>
          <p:nvPr/>
        </p:nvPicPr>
        <p:blipFill>
          <a:blip r:embed="rId3"/>
          <a:stretch>
            <a:fillRect/>
          </a:stretch>
        </p:blipFill>
        <p:spPr>
          <a:xfrm>
            <a:off x="7526571" y="7172251"/>
            <a:ext cx="2228373" cy="2228373"/>
          </a:xfrm>
          <a:prstGeom prst="rect">
            <a:avLst/>
          </a:prstGeom>
        </p:spPr>
      </p:pic>
      <p:pic>
        <p:nvPicPr>
          <p:cNvPr id="11" name="Picture 10">
            <a:extLst>
              <a:ext uri="{FF2B5EF4-FFF2-40B4-BE49-F238E27FC236}">
                <a16:creationId xmlns:a16="http://schemas.microsoft.com/office/drawing/2014/main" id="{AB6FED07-9E8D-419C-BEFF-D71869824BAD}"/>
              </a:ext>
            </a:extLst>
          </p:cNvPr>
          <p:cNvPicPr>
            <a:picLocks noChangeAspect="1"/>
          </p:cNvPicPr>
          <p:nvPr/>
        </p:nvPicPr>
        <p:blipFill>
          <a:blip r:embed="rId4"/>
          <a:stretch>
            <a:fillRect/>
          </a:stretch>
        </p:blipFill>
        <p:spPr>
          <a:xfrm>
            <a:off x="5319596" y="6999747"/>
            <a:ext cx="1781175" cy="2671762"/>
          </a:xfrm>
          <a:prstGeom prst="rect">
            <a:avLst/>
          </a:prstGeom>
        </p:spPr>
      </p:pic>
      <p:pic>
        <p:nvPicPr>
          <p:cNvPr id="13" name="Picture 12">
            <a:extLst>
              <a:ext uri="{FF2B5EF4-FFF2-40B4-BE49-F238E27FC236}">
                <a16:creationId xmlns:a16="http://schemas.microsoft.com/office/drawing/2014/main" id="{D00476A9-0044-4D63-90C4-CAA4AFABC2E5}"/>
              </a:ext>
            </a:extLst>
          </p:cNvPr>
          <p:cNvPicPr>
            <a:picLocks noChangeAspect="1"/>
          </p:cNvPicPr>
          <p:nvPr/>
        </p:nvPicPr>
        <p:blipFill rotWithShape="1">
          <a:blip r:embed="rId5"/>
          <a:srcRect l="3982" t="13194" r="51755" b="14444"/>
          <a:stretch/>
        </p:blipFill>
        <p:spPr>
          <a:xfrm>
            <a:off x="3105598" y="7084699"/>
            <a:ext cx="1476851" cy="2414305"/>
          </a:xfrm>
          <a:prstGeom prst="rect">
            <a:avLst/>
          </a:prstGeom>
        </p:spPr>
      </p:pic>
      <p:pic>
        <p:nvPicPr>
          <p:cNvPr id="15" name="Picture 14">
            <a:extLst>
              <a:ext uri="{FF2B5EF4-FFF2-40B4-BE49-F238E27FC236}">
                <a16:creationId xmlns:a16="http://schemas.microsoft.com/office/drawing/2014/main" id="{829016F4-3B92-4922-8113-12D1A331B92A}"/>
              </a:ext>
            </a:extLst>
          </p:cNvPr>
          <p:cNvPicPr>
            <a:picLocks noChangeAspect="1"/>
          </p:cNvPicPr>
          <p:nvPr/>
        </p:nvPicPr>
        <p:blipFill>
          <a:blip r:embed="rId6"/>
          <a:stretch>
            <a:fillRect/>
          </a:stretch>
        </p:blipFill>
        <p:spPr>
          <a:xfrm>
            <a:off x="1084881" y="7406028"/>
            <a:ext cx="1330117" cy="1771649"/>
          </a:xfrm>
          <a:prstGeom prst="rect">
            <a:avLst/>
          </a:prstGeom>
        </p:spPr>
      </p:pic>
      <p:pic>
        <p:nvPicPr>
          <p:cNvPr id="16" name="Picture 15">
            <a:extLst>
              <a:ext uri="{FF2B5EF4-FFF2-40B4-BE49-F238E27FC236}">
                <a16:creationId xmlns:a16="http://schemas.microsoft.com/office/drawing/2014/main" id="{68631CC1-2F35-4E19-BB79-0A16E74AA5D3}"/>
              </a:ext>
            </a:extLst>
          </p:cNvPr>
          <p:cNvPicPr>
            <a:picLocks noChangeAspect="1"/>
          </p:cNvPicPr>
          <p:nvPr/>
        </p:nvPicPr>
        <p:blipFill>
          <a:blip r:embed="rId7"/>
          <a:stretch>
            <a:fillRect/>
          </a:stretch>
        </p:blipFill>
        <p:spPr>
          <a:xfrm>
            <a:off x="12444412" y="7468853"/>
            <a:ext cx="1733549" cy="1733549"/>
          </a:xfrm>
          <a:prstGeom prst="rect">
            <a:avLst/>
          </a:prstGeom>
        </p:spPr>
      </p:pic>
      <p:pic>
        <p:nvPicPr>
          <p:cNvPr id="18" name="Picture 17">
            <a:extLst>
              <a:ext uri="{FF2B5EF4-FFF2-40B4-BE49-F238E27FC236}">
                <a16:creationId xmlns:a16="http://schemas.microsoft.com/office/drawing/2014/main" id="{032F9CEE-B478-49B6-8820-2926ADDAFD08}"/>
              </a:ext>
            </a:extLst>
          </p:cNvPr>
          <p:cNvPicPr>
            <a:picLocks noChangeAspect="1"/>
          </p:cNvPicPr>
          <p:nvPr/>
        </p:nvPicPr>
        <p:blipFill>
          <a:blip r:embed="rId8"/>
          <a:stretch>
            <a:fillRect/>
          </a:stretch>
        </p:blipFill>
        <p:spPr>
          <a:xfrm>
            <a:off x="15052551" y="7366575"/>
            <a:ext cx="1804856" cy="2007059"/>
          </a:xfrm>
          <a:prstGeom prst="rect">
            <a:avLst/>
          </a:prstGeom>
        </p:spPr>
      </p:pic>
      <p:pic>
        <p:nvPicPr>
          <p:cNvPr id="1036" name="Picture 12" descr="Name Labels for School Uniform ...">
            <a:extLst>
              <a:ext uri="{FF2B5EF4-FFF2-40B4-BE49-F238E27FC236}">
                <a16:creationId xmlns:a16="http://schemas.microsoft.com/office/drawing/2014/main" id="{91A96A17-25BD-41BB-8BC4-0BBDA7085C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809" y="-318169"/>
            <a:ext cx="1979266" cy="19792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3C33711F-7491-47B0-8F5E-333A6F223A75}"/>
              </a:ext>
            </a:extLst>
          </p:cNvPr>
          <p:cNvPicPr>
            <a:picLocks noChangeAspect="1"/>
          </p:cNvPicPr>
          <p:nvPr/>
        </p:nvPicPr>
        <p:blipFill>
          <a:blip r:embed="rId10"/>
          <a:stretch>
            <a:fillRect/>
          </a:stretch>
        </p:blipFill>
        <p:spPr>
          <a:xfrm>
            <a:off x="11030662" y="1247845"/>
            <a:ext cx="5776461" cy="5387807"/>
          </a:xfrm>
          <a:prstGeom prst="rect">
            <a:avLst/>
          </a:prstGeom>
        </p:spPr>
      </p:pic>
      <p:pic>
        <p:nvPicPr>
          <p:cNvPr id="1038" name="Picture 14" descr="▷ School Shop Direct Shrewsbury | AI ...">
            <a:extLst>
              <a:ext uri="{FF2B5EF4-FFF2-40B4-BE49-F238E27FC236}">
                <a16:creationId xmlns:a16="http://schemas.microsoft.com/office/drawing/2014/main" id="{ADA07C49-636A-4AEF-8AA0-1D0FCCD66D3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9849" b="30400"/>
          <a:stretch/>
        </p:blipFill>
        <p:spPr bwMode="auto">
          <a:xfrm>
            <a:off x="11491912" y="1215922"/>
            <a:ext cx="1905000" cy="75723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C141A1D-FEDA-4656-A833-29F4580B5AD9}"/>
              </a:ext>
            </a:extLst>
          </p:cNvPr>
          <p:cNvSpPr txBox="1"/>
          <p:nvPr/>
        </p:nvSpPr>
        <p:spPr>
          <a:xfrm>
            <a:off x="527325" y="1868336"/>
            <a:ext cx="10272712" cy="5262979"/>
          </a:xfrm>
          <a:prstGeom prst="rect">
            <a:avLst/>
          </a:prstGeom>
          <a:noFill/>
        </p:spPr>
        <p:txBody>
          <a:bodyPr wrap="square" rtlCol="0">
            <a:spAutoFit/>
          </a:bodyPr>
          <a:lstStyle/>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Uniform can be bought from most supermarkets and department stores</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The Friends of </a:t>
            </a:r>
            <a:r>
              <a:rPr lang="en-GB" sz="2400" dirty="0" err="1">
                <a:solidFill>
                  <a:srgbClr val="002060"/>
                </a:solidFill>
                <a:latin typeface="Roboto Slab" panose="020B0604020202020204" charset="0"/>
                <a:ea typeface="Roboto Slab" panose="020B0604020202020204" charset="0"/>
              </a:rPr>
              <a:t>Mereside</a:t>
            </a:r>
            <a:r>
              <a:rPr lang="en-GB" sz="2400" dirty="0">
                <a:solidFill>
                  <a:srgbClr val="002060"/>
                </a:solidFill>
                <a:latin typeface="Roboto Slab" panose="020B0604020202020204" charset="0"/>
                <a:ea typeface="Roboto Slab" panose="020B0604020202020204" charset="0"/>
              </a:rPr>
              <a:t> (PTA) has good quality second                 hand uniform</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Items with the </a:t>
            </a:r>
            <a:r>
              <a:rPr lang="en-GB" sz="2400" dirty="0" err="1">
                <a:solidFill>
                  <a:srgbClr val="002060"/>
                </a:solidFill>
                <a:latin typeface="Roboto Slab" panose="020B0604020202020204" charset="0"/>
                <a:ea typeface="Roboto Slab" panose="020B0604020202020204" charset="0"/>
              </a:rPr>
              <a:t>Mereside</a:t>
            </a:r>
            <a:r>
              <a:rPr lang="en-GB" sz="2400" dirty="0">
                <a:solidFill>
                  <a:srgbClr val="002060"/>
                </a:solidFill>
                <a:latin typeface="Roboto Slab" panose="020B0604020202020204" charset="0"/>
                <a:ea typeface="Roboto Slab" panose="020B0604020202020204" charset="0"/>
              </a:rPr>
              <a:t> logo can be bought from School Shop Direct in </a:t>
            </a:r>
            <a:r>
              <a:rPr lang="en-GB" sz="2400" dirty="0" err="1">
                <a:solidFill>
                  <a:srgbClr val="002060"/>
                </a:solidFill>
                <a:latin typeface="Roboto Slab" panose="020B0604020202020204" charset="0"/>
                <a:ea typeface="Roboto Slab" panose="020B0604020202020204" charset="0"/>
              </a:rPr>
              <a:t>Sundorne</a:t>
            </a: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Please label everything, including coats, shoes, hats etc</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PE kit is not required until the Summer Term. We will contact you before then to give you information about the kit your child will need. </a:t>
            </a:r>
          </a:p>
        </p:txBody>
      </p:sp>
      <p:pic>
        <p:nvPicPr>
          <p:cNvPr id="22" name="Picture 21">
            <a:extLst>
              <a:ext uri="{FF2B5EF4-FFF2-40B4-BE49-F238E27FC236}">
                <a16:creationId xmlns:a16="http://schemas.microsoft.com/office/drawing/2014/main" id="{45B95D85-AE7D-4513-B88D-6AEFE158ECB3}"/>
              </a:ext>
            </a:extLst>
          </p:cNvPr>
          <p:cNvPicPr>
            <a:picLocks noChangeAspect="1"/>
          </p:cNvPicPr>
          <p:nvPr/>
        </p:nvPicPr>
        <p:blipFill>
          <a:blip r:embed="rId12"/>
          <a:stretch>
            <a:fillRect/>
          </a:stretch>
        </p:blipFill>
        <p:spPr>
          <a:xfrm>
            <a:off x="2201047" y="245837"/>
            <a:ext cx="1347787" cy="1347787"/>
          </a:xfrm>
          <a:prstGeom prst="rect">
            <a:avLst/>
          </a:prstGeom>
        </p:spPr>
      </p:pic>
      <p:pic>
        <p:nvPicPr>
          <p:cNvPr id="27" name="Picture 1">
            <a:extLst>
              <a:ext uri="{FF2B5EF4-FFF2-40B4-BE49-F238E27FC236}">
                <a16:creationId xmlns:a16="http://schemas.microsoft.com/office/drawing/2014/main" id="{92EC7655-C644-4114-834D-C8BCB26DF3C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68980" y="2764742"/>
            <a:ext cx="1184378" cy="118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256452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6051447" y="303665"/>
            <a:ext cx="10687050" cy="2431435"/>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Lunches</a:t>
            </a: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pic>
        <p:nvPicPr>
          <p:cNvPr id="6" name="Picture 1">
            <a:extLst>
              <a:ext uri="{FF2B5EF4-FFF2-40B4-BE49-F238E27FC236}">
                <a16:creationId xmlns:a16="http://schemas.microsoft.com/office/drawing/2014/main" id="{FEC858BD-D817-42C2-A572-12BE52150DB4}"/>
              </a:ext>
            </a:extLst>
          </p:cNvPr>
          <p:cNvPicPr>
            <a:picLocks noChangeAspect="1"/>
          </p:cNvPicPr>
          <p:nvPr/>
        </p:nvPicPr>
        <p:blipFill rotWithShape="1">
          <a:blip r:embed="rId2">
            <a:extLst>
              <a:ext uri="{28A0092B-C50C-407E-A947-70E740481C1C}">
                <a14:useLocalDpi xmlns:a14="http://schemas.microsoft.com/office/drawing/2010/main" val="0"/>
              </a:ext>
            </a:extLst>
          </a:blip>
          <a:srcRect t="13445"/>
          <a:stretch/>
        </p:blipFill>
        <p:spPr bwMode="auto">
          <a:xfrm>
            <a:off x="3333134" y="7213249"/>
            <a:ext cx="3716595" cy="240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EAF6871-49AC-454F-AE71-37D27E0E8EF7}"/>
              </a:ext>
            </a:extLst>
          </p:cNvPr>
          <p:cNvSpPr txBox="1"/>
          <p:nvPr/>
        </p:nvSpPr>
        <p:spPr>
          <a:xfrm>
            <a:off x="728783" y="1519383"/>
            <a:ext cx="9229484" cy="5693866"/>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rgbClr val="002060"/>
                </a:solidFill>
                <a:latin typeface="Roboto Slab" panose="020B0604020202020204" charset="0"/>
                <a:ea typeface="Roboto Slab" panose="020B0604020202020204" charset="0"/>
              </a:rPr>
              <a:t>School meals help encourage good eating habits from an early age and provide the opportunity to further develop their social skills as they sit down with friends to enjoy their meal</a:t>
            </a:r>
          </a:p>
          <a:p>
            <a:pPr marL="285750" indent="-285750">
              <a:buFont typeface="Arial" panose="020B0604020202020204" pitchFamily="34" charset="0"/>
              <a:buChar char="•"/>
            </a:pPr>
            <a:endParaRPr lang="en-GB" altLang="en-US" sz="20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altLang="en-US" sz="2000" dirty="0">
                <a:solidFill>
                  <a:srgbClr val="002060"/>
                </a:solidFill>
                <a:latin typeface="Roboto Slab" panose="020B0604020202020204" charset="0"/>
                <a:ea typeface="Roboto Slab" panose="020B0604020202020204" charset="0"/>
              </a:rPr>
              <a:t>All Key Stage One children; Reception, year one and two, are provided with a free school meal. Some children are entitled to free school meals throughout their education (FSM).</a:t>
            </a:r>
          </a:p>
          <a:p>
            <a:pPr marL="285750" indent="-285750">
              <a:buFont typeface="Arial" panose="020B0604020202020204" pitchFamily="34" charset="0"/>
              <a:buChar char="•"/>
            </a:pPr>
            <a:endParaRPr lang="en-GB" altLang="en-US" sz="20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altLang="en-US" sz="2000" dirty="0">
                <a:solidFill>
                  <a:srgbClr val="002060"/>
                </a:solidFill>
                <a:latin typeface="Roboto Slab" panose="020B0604020202020204" charset="0"/>
                <a:ea typeface="Roboto Slab" panose="020B0604020202020204" charset="0"/>
              </a:rPr>
              <a:t>There is a meat based meal, a vegetarian option and a filled baked potato available every day.</a:t>
            </a:r>
          </a:p>
          <a:p>
            <a:pPr marL="285750" indent="-285750">
              <a:buFont typeface="Arial" panose="020B0604020202020204" pitchFamily="34" charset="0"/>
              <a:buChar char="•"/>
            </a:pPr>
            <a:endParaRPr lang="en-GB" altLang="en-US" sz="20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altLang="en-US" sz="2000" dirty="0">
                <a:solidFill>
                  <a:srgbClr val="002060"/>
                </a:solidFill>
                <a:latin typeface="Roboto Slab" panose="020B0604020202020204" charset="0"/>
                <a:ea typeface="Roboto Slab" panose="020B0604020202020204" charset="0"/>
              </a:rPr>
              <a:t>If your child has a food allergy or any dietary requirements please let the school know as soon as possible.</a:t>
            </a:r>
          </a:p>
          <a:p>
            <a:pPr marL="285750" indent="-285750">
              <a:buFont typeface="Arial" panose="020B0604020202020204" pitchFamily="34" charset="0"/>
              <a:buChar char="•"/>
            </a:pPr>
            <a:endParaRPr lang="en-GB" altLang="en-US" sz="20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altLang="en-US" sz="2000" dirty="0">
                <a:solidFill>
                  <a:srgbClr val="002060"/>
                </a:solidFill>
                <a:latin typeface="Roboto Slab" panose="020B0604020202020204" charset="0"/>
                <a:ea typeface="Roboto Slab" panose="020B0604020202020204" charset="0"/>
              </a:rPr>
              <a:t>You will be provided with a copy of the menu so that you can help your child choose before they come to school. Children record their choices on the smart board as they come in every morning.</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p:txBody>
      </p:sp>
      <p:pic>
        <p:nvPicPr>
          <p:cNvPr id="3" name="Picture 2">
            <a:extLst>
              <a:ext uri="{FF2B5EF4-FFF2-40B4-BE49-F238E27FC236}">
                <a16:creationId xmlns:a16="http://schemas.microsoft.com/office/drawing/2014/main" id="{4F062113-30FC-4F5E-ABE0-6DB246A7AE45}"/>
              </a:ext>
            </a:extLst>
          </p:cNvPr>
          <p:cNvPicPr>
            <a:picLocks noChangeAspect="1"/>
          </p:cNvPicPr>
          <p:nvPr/>
        </p:nvPicPr>
        <p:blipFill rotWithShape="1">
          <a:blip r:embed="rId3"/>
          <a:srcRect l="1984" t="1276"/>
          <a:stretch/>
        </p:blipFill>
        <p:spPr>
          <a:xfrm>
            <a:off x="10190735" y="1519382"/>
            <a:ext cx="7368482" cy="5220078"/>
          </a:xfrm>
          <a:prstGeom prst="rect">
            <a:avLst/>
          </a:prstGeom>
          <a:ln w="28575">
            <a:solidFill>
              <a:schemeClr val="tx1"/>
            </a:solidFill>
          </a:ln>
        </p:spPr>
      </p:pic>
      <p:sp>
        <p:nvSpPr>
          <p:cNvPr id="10" name="TextBox 9">
            <a:extLst>
              <a:ext uri="{FF2B5EF4-FFF2-40B4-BE49-F238E27FC236}">
                <a16:creationId xmlns:a16="http://schemas.microsoft.com/office/drawing/2014/main" id="{42A10ACB-2F36-4949-BF3F-F58183FC99C4}"/>
              </a:ext>
            </a:extLst>
          </p:cNvPr>
          <p:cNvSpPr txBox="1"/>
          <p:nvPr/>
        </p:nvSpPr>
        <p:spPr>
          <a:xfrm>
            <a:off x="10064328" y="7351748"/>
            <a:ext cx="6795385" cy="1077218"/>
          </a:xfrm>
          <a:prstGeom prst="rect">
            <a:avLst/>
          </a:prstGeom>
          <a:noFill/>
        </p:spPr>
        <p:txBody>
          <a:bodyPr wrap="square" rtlCol="0">
            <a:spAutoFit/>
          </a:bodyPr>
          <a:lstStyle/>
          <a:p>
            <a:pPr marL="285750" indent="-285750">
              <a:buFont typeface="Arial" panose="020B0604020202020204" pitchFamily="34" charset="0"/>
              <a:buChar char="•"/>
            </a:pPr>
            <a:r>
              <a:rPr lang="en-GB" altLang="en-US" sz="2000" dirty="0">
                <a:solidFill>
                  <a:srgbClr val="002060"/>
                </a:solidFill>
                <a:latin typeface="Roboto Slab" panose="020B0604020202020204" charset="0"/>
                <a:ea typeface="Roboto Slab" panose="020B0604020202020204" charset="0"/>
              </a:rPr>
              <a:t>Alternatively, children can bring a healthy packed lunch from home</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p:txBody>
      </p:sp>
    </p:spTree>
    <p:extLst>
      <p:ext uri="{BB962C8B-B14F-4D97-AF65-F5344CB8AC3E}">
        <p14:creationId xmlns:p14="http://schemas.microsoft.com/office/powerpoint/2010/main" val="1236536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5917670" y="642878"/>
            <a:ext cx="13381395" cy="2431435"/>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Milk and Snack</a:t>
            </a: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AEAF6871-49AC-454F-AE71-37D27E0E8EF7}"/>
              </a:ext>
            </a:extLst>
          </p:cNvPr>
          <p:cNvSpPr txBox="1"/>
          <p:nvPr/>
        </p:nvSpPr>
        <p:spPr>
          <a:xfrm>
            <a:off x="773028" y="2153564"/>
            <a:ext cx="16969282" cy="4524315"/>
          </a:xfrm>
          <a:prstGeom prst="rect">
            <a:avLst/>
          </a:prstGeom>
          <a:noFill/>
        </p:spPr>
        <p:txBody>
          <a:bodyPr wrap="square" rtlCol="0">
            <a:spAutoFit/>
          </a:bodyPr>
          <a:lstStyle/>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All our reception children can have a bottle of milk for their morning drink. It is free until your child’s fifth birthday after which there is a cost. A booking form can be found in your information pack.</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It is free throughout Primary School if your child is entitled to free school meals (FSM). </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Please only choose milk for your child if they are happy to drink it at home!</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sz="2400" dirty="0">
                <a:solidFill>
                  <a:srgbClr val="002060"/>
                </a:solidFill>
                <a:latin typeface="Roboto Slab" panose="020B0604020202020204" charset="0"/>
                <a:ea typeface="Roboto Slab" panose="020B0604020202020204" charset="0"/>
              </a:rPr>
              <a:t>All children need to bring a water bottle whether or not they choose to have milk. </a:t>
            </a: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a:p>
            <a:pPr marL="285750" indent="-285750">
              <a:buFont typeface="Arial" panose="020B0604020202020204" pitchFamily="34" charset="0"/>
              <a:buChar char="•"/>
            </a:pPr>
            <a:r>
              <a:rPr lang="en-GB" altLang="en-US" sz="2400" dirty="0">
                <a:solidFill>
                  <a:srgbClr val="002060"/>
                </a:solidFill>
                <a:latin typeface="Roboto Slab" panose="020B0604020202020204" charset="0"/>
                <a:ea typeface="Roboto Slab" panose="020B0604020202020204" charset="0"/>
              </a:rPr>
              <a:t>A free fruit/vegetable snack is also provided every day.</a:t>
            </a:r>
          </a:p>
          <a:p>
            <a:pPr marL="285750" indent="-285750">
              <a:buFont typeface="Arial" panose="020B0604020202020204" pitchFamily="34" charset="0"/>
              <a:buChar char="•"/>
            </a:pPr>
            <a:endParaRPr lang="en-GB" altLang="en-US" sz="2400" dirty="0">
              <a:latin typeface="Roboto Slab" panose="020B0604020202020204" charset="0"/>
              <a:ea typeface="Roboto Slab" panose="020B0604020202020204" charset="0"/>
            </a:endParaRP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p:txBody>
      </p:sp>
      <p:pic>
        <p:nvPicPr>
          <p:cNvPr id="7" name="Picture 6">
            <a:extLst>
              <a:ext uri="{FF2B5EF4-FFF2-40B4-BE49-F238E27FC236}">
                <a16:creationId xmlns:a16="http://schemas.microsoft.com/office/drawing/2014/main" id="{CC8EE87B-8F7D-4743-B010-7B2B5BFE5777}"/>
              </a:ext>
            </a:extLst>
          </p:cNvPr>
          <p:cNvPicPr>
            <a:picLocks noChangeAspect="1"/>
          </p:cNvPicPr>
          <p:nvPr/>
        </p:nvPicPr>
        <p:blipFill>
          <a:blip r:embed="rId2"/>
          <a:stretch>
            <a:fillRect/>
          </a:stretch>
        </p:blipFill>
        <p:spPr>
          <a:xfrm>
            <a:off x="773028" y="6858000"/>
            <a:ext cx="7546104" cy="2461154"/>
          </a:xfrm>
          <a:prstGeom prst="rect">
            <a:avLst/>
          </a:prstGeom>
          <a:ln w="38100">
            <a:solidFill>
              <a:schemeClr val="accent1"/>
            </a:solidFill>
          </a:ln>
        </p:spPr>
      </p:pic>
      <p:pic>
        <p:nvPicPr>
          <p:cNvPr id="2058" name="Picture 10" descr="Apple photos and images | Canva">
            <a:extLst>
              <a:ext uri="{FF2B5EF4-FFF2-40B4-BE49-F238E27FC236}">
                <a16:creationId xmlns:a16="http://schemas.microsoft.com/office/drawing/2014/main" id="{05A39A4C-46B4-4A55-806D-B82DC6938E52}"/>
              </a:ext>
            </a:extLst>
          </p:cNvPr>
          <p:cNvPicPr>
            <a:picLocks noChangeAspect="1" noChangeArrowheads="1"/>
          </p:cNvPicPr>
          <p:nvPr/>
        </p:nvPicPr>
        <p:blipFill>
          <a:blip r:embed="rId3">
            <a:alphaModFix amt="20000"/>
            <a:extLst>
              <a:ext uri="{BEBA8EAE-BF5A-486C-A8C5-ECC9F3942E4B}">
                <a14:imgProps xmlns:a14="http://schemas.microsoft.com/office/drawing/2010/main">
                  <a14:imgLayer r:embed="rId4">
                    <a14:imgEffect>
                      <a14:saturation sat="112000"/>
                    </a14:imgEffect>
                  </a14:imgLayer>
                </a14:imgProps>
              </a:ext>
              <a:ext uri="{28A0092B-C50C-407E-A947-70E740481C1C}">
                <a14:useLocalDpi xmlns:a14="http://schemas.microsoft.com/office/drawing/2010/main" val="0"/>
              </a:ext>
            </a:extLst>
          </a:blip>
          <a:srcRect/>
          <a:stretch>
            <a:fillRect/>
          </a:stretch>
        </p:blipFill>
        <p:spPr bwMode="auto">
          <a:xfrm>
            <a:off x="8835324" y="642878"/>
            <a:ext cx="8135272" cy="7913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612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5917670" y="642878"/>
            <a:ext cx="13381395" cy="2431435"/>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Attendance</a:t>
            </a:r>
            <a:br>
              <a:rPr lang="en-GB" altLang="en-US" sz="4000" dirty="0">
                <a:solidFill>
                  <a:schemeClr val="accent1">
                    <a:lumMod val="75000"/>
                  </a:schemeClr>
                </a:solidFill>
                <a:latin typeface="Roboto Slab" panose="020B0604020202020204" charset="0"/>
                <a:ea typeface="Roboto Slab" panose="020B0604020202020204" charset="0"/>
              </a:rPr>
            </a:b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AEAF6871-49AC-454F-AE71-37D27E0E8EF7}"/>
              </a:ext>
            </a:extLst>
          </p:cNvPr>
          <p:cNvSpPr txBox="1"/>
          <p:nvPr/>
        </p:nvSpPr>
        <p:spPr>
          <a:xfrm>
            <a:off x="773028" y="2153564"/>
            <a:ext cx="16969282" cy="6370975"/>
          </a:xfrm>
          <a:prstGeom prst="rect">
            <a:avLst/>
          </a:prstGeom>
          <a:noFill/>
          <a:ln>
            <a:solidFill>
              <a:srgbClr val="7030A0"/>
            </a:solidFill>
          </a:ln>
        </p:spPr>
        <p:txBody>
          <a:bodyPr wrap="square" rtlCol="0">
            <a:spAutoFit/>
          </a:bodyPr>
          <a:lstStyle/>
          <a:p>
            <a:pPr algn="ctr"/>
            <a:r>
              <a:rPr lang="en-GB" sz="4000" b="1" i="0" dirty="0">
                <a:solidFill>
                  <a:schemeClr val="accent3">
                    <a:lumMod val="50000"/>
                  </a:schemeClr>
                </a:solidFill>
                <a:effectLst/>
                <a:latin typeface="Roboto Slab" panose="020B0604020202020204" charset="0"/>
                <a:ea typeface="Roboto Slab" panose="020B0604020202020204" charset="0"/>
              </a:rPr>
              <a:t>“Education is the passport to the future, and attendance                         is the stamp that gets you there.”</a:t>
            </a:r>
          </a:p>
          <a:p>
            <a:pPr algn="ctr"/>
            <a:endParaRPr lang="en-GB" sz="4000" b="0" i="0" dirty="0">
              <a:solidFill>
                <a:schemeClr val="accent3">
                  <a:lumMod val="50000"/>
                </a:schemeClr>
              </a:solidFill>
              <a:effectLst/>
              <a:latin typeface="Roboto Slab" panose="020B0604020202020204" charset="0"/>
              <a:ea typeface="Roboto Slab" panose="020B0604020202020204" charset="0"/>
            </a:endParaRPr>
          </a:p>
          <a:p>
            <a:pPr marL="457200" indent="-457200" algn="l">
              <a:buFont typeface="Arial" panose="020B0604020202020204" pitchFamily="34" charset="0"/>
              <a:buChar char="•"/>
            </a:pPr>
            <a:r>
              <a:rPr lang="en-GB" sz="2400" b="0" i="0" dirty="0">
                <a:solidFill>
                  <a:schemeClr val="accent1">
                    <a:lumMod val="50000"/>
                  </a:schemeClr>
                </a:solidFill>
                <a:effectLst/>
                <a:latin typeface="Roboto Slab" panose="020B0604020202020204" charset="0"/>
                <a:ea typeface="Roboto Slab" panose="020B0604020202020204" charset="0"/>
              </a:rPr>
              <a:t>Parents must inform the school of a reason for absence before 9.30am to prevent the absence being recorded as unauthorised. </a:t>
            </a:r>
          </a:p>
          <a:p>
            <a:pPr marL="457200" indent="-457200" algn="l">
              <a:buFont typeface="Arial" panose="020B0604020202020204" pitchFamily="34" charset="0"/>
              <a:buChar char="•"/>
            </a:pPr>
            <a:endParaRPr lang="en-GB" sz="2400" b="0" i="0" dirty="0">
              <a:solidFill>
                <a:schemeClr val="accent1">
                  <a:lumMod val="50000"/>
                </a:schemeClr>
              </a:solidFill>
              <a:effectLst/>
              <a:latin typeface="Roboto Slab" panose="020B0604020202020204" charset="0"/>
              <a:ea typeface="Roboto Slab" panose="020B0604020202020204" charset="0"/>
            </a:endParaRPr>
          </a:p>
          <a:p>
            <a:pPr marL="457200" indent="-457200" algn="l">
              <a:buFont typeface="Arial" panose="020B0604020202020204" pitchFamily="34" charset="0"/>
              <a:buChar char="•"/>
            </a:pPr>
            <a:r>
              <a:rPr lang="en-GB" sz="2400" b="0" i="0" dirty="0">
                <a:solidFill>
                  <a:schemeClr val="accent1">
                    <a:lumMod val="50000"/>
                  </a:schemeClr>
                </a:solidFill>
                <a:effectLst/>
                <a:latin typeface="Roboto Slab" panose="020B0604020202020204" charset="0"/>
                <a:ea typeface="Roboto Slab" panose="020B0604020202020204" charset="0"/>
              </a:rPr>
              <a:t>School attendance is monitored by the Head of School, Attendance </a:t>
            </a:r>
          </a:p>
          <a:p>
            <a:pPr algn="l"/>
            <a:r>
              <a:rPr lang="en-GB" sz="2400" dirty="0">
                <a:solidFill>
                  <a:schemeClr val="accent1">
                    <a:lumMod val="50000"/>
                  </a:schemeClr>
                </a:solidFill>
                <a:latin typeface="Roboto Slab" panose="020B0604020202020204" charset="0"/>
                <a:ea typeface="Roboto Slab" panose="020B0604020202020204" charset="0"/>
              </a:rPr>
              <a:t>      </a:t>
            </a:r>
            <a:r>
              <a:rPr lang="en-GB" sz="2400" b="0" i="0" dirty="0">
                <a:solidFill>
                  <a:schemeClr val="accent1">
                    <a:lumMod val="50000"/>
                  </a:schemeClr>
                </a:solidFill>
                <a:effectLst/>
                <a:latin typeface="Roboto Slab" panose="020B0604020202020204" charset="0"/>
                <a:ea typeface="Roboto Slab" panose="020B0604020202020204" charset="0"/>
              </a:rPr>
              <a:t>Officer (Mrs Ackers) and the Local Authority, in accordance with the </a:t>
            </a:r>
          </a:p>
          <a:p>
            <a:pPr algn="l"/>
            <a:r>
              <a:rPr lang="en-GB" sz="2400" dirty="0">
                <a:solidFill>
                  <a:schemeClr val="accent1">
                    <a:lumMod val="50000"/>
                  </a:schemeClr>
                </a:solidFill>
                <a:latin typeface="Roboto Slab" panose="020B0604020202020204" charset="0"/>
                <a:ea typeface="Roboto Slab" panose="020B0604020202020204" charset="0"/>
              </a:rPr>
              <a:t>      </a:t>
            </a:r>
            <a:r>
              <a:rPr lang="en-GB" sz="2400" b="0" i="0" dirty="0">
                <a:solidFill>
                  <a:schemeClr val="accent1">
                    <a:lumMod val="50000"/>
                  </a:schemeClr>
                </a:solidFill>
                <a:effectLst/>
                <a:latin typeface="Roboto Slab" panose="020B0604020202020204" charset="0"/>
                <a:ea typeface="Roboto Slab" panose="020B0604020202020204" charset="0"/>
              </a:rPr>
              <a:t>Education Attendance Regulations.</a:t>
            </a:r>
          </a:p>
          <a:p>
            <a:pPr algn="l"/>
            <a:endParaRPr lang="en-GB" sz="2400" b="0" i="0" dirty="0">
              <a:solidFill>
                <a:schemeClr val="accent1">
                  <a:lumMod val="50000"/>
                </a:schemeClr>
              </a:solidFill>
              <a:effectLst/>
              <a:latin typeface="Roboto Slab" panose="020B0604020202020204" charset="0"/>
              <a:ea typeface="Roboto Slab" panose="020B0604020202020204" charset="0"/>
            </a:endParaRPr>
          </a:p>
          <a:p>
            <a:pPr marL="457200" indent="-457200" algn="l">
              <a:buFont typeface="Arial" panose="020B0604020202020204" pitchFamily="34" charset="0"/>
              <a:buChar char="•"/>
            </a:pPr>
            <a:r>
              <a:rPr lang="en-GB" sz="2400" b="0" i="0" dirty="0">
                <a:solidFill>
                  <a:schemeClr val="accent1">
                    <a:lumMod val="50000"/>
                  </a:schemeClr>
                </a:solidFill>
                <a:effectLst/>
                <a:latin typeface="Roboto Slab" panose="020B0604020202020204" charset="0"/>
                <a:ea typeface="Roboto Slab" panose="020B0604020202020204" charset="0"/>
              </a:rPr>
              <a:t>Punctuality is important both for the child and the teacher. Please       </a:t>
            </a:r>
          </a:p>
          <a:p>
            <a:pPr algn="l"/>
            <a:r>
              <a:rPr lang="en-GB" sz="2400" dirty="0">
                <a:solidFill>
                  <a:schemeClr val="accent1">
                    <a:lumMod val="50000"/>
                  </a:schemeClr>
                </a:solidFill>
                <a:latin typeface="Roboto Slab" panose="020B0604020202020204" charset="0"/>
                <a:ea typeface="Roboto Slab" panose="020B0604020202020204" charset="0"/>
              </a:rPr>
              <a:t>      </a:t>
            </a:r>
            <a:r>
              <a:rPr lang="en-GB" sz="2400" b="0" i="0" dirty="0">
                <a:solidFill>
                  <a:schemeClr val="accent1">
                    <a:lumMod val="50000"/>
                  </a:schemeClr>
                </a:solidFill>
                <a:effectLst/>
                <a:latin typeface="Roboto Slab" panose="020B0604020202020204" charset="0"/>
                <a:ea typeface="Roboto Slab" panose="020B0604020202020204" charset="0"/>
              </a:rPr>
              <a:t>ensure that your child arrives at school at 8.40am as the gated open. </a:t>
            </a:r>
          </a:p>
          <a:p>
            <a:pPr algn="l"/>
            <a:r>
              <a:rPr lang="en-GB" sz="2400" dirty="0">
                <a:solidFill>
                  <a:schemeClr val="accent1">
                    <a:lumMod val="50000"/>
                  </a:schemeClr>
                </a:solidFill>
                <a:latin typeface="Roboto Slab" panose="020B0604020202020204" charset="0"/>
                <a:ea typeface="Roboto Slab" panose="020B0604020202020204" charset="0"/>
              </a:rPr>
              <a:t>      </a:t>
            </a:r>
            <a:r>
              <a:rPr lang="en-GB" sz="2400" b="0" i="0" dirty="0">
                <a:solidFill>
                  <a:schemeClr val="accent1">
                    <a:lumMod val="50000"/>
                  </a:schemeClr>
                </a:solidFill>
                <a:effectLst/>
                <a:latin typeface="Roboto Slab" panose="020B0604020202020204" charset="0"/>
                <a:ea typeface="Roboto Slab" panose="020B0604020202020204" charset="0"/>
              </a:rPr>
              <a:t>A child arriving at school after this time will be recorded as late.</a:t>
            </a:r>
          </a:p>
          <a:p>
            <a:pPr marL="285750" indent="-285750">
              <a:buFont typeface="Arial" panose="020B0604020202020204" pitchFamily="34" charset="0"/>
              <a:buChar char="•"/>
            </a:pPr>
            <a:endParaRPr lang="en-GB" altLang="en-US" sz="2400" dirty="0">
              <a:latin typeface="Roboto Slab" panose="020B0604020202020204" charset="0"/>
              <a:ea typeface="Roboto Slab" panose="020B0604020202020204" charset="0"/>
            </a:endParaRPr>
          </a:p>
          <a:p>
            <a:pPr marL="285750" indent="-285750">
              <a:buFont typeface="Arial" panose="020B0604020202020204" pitchFamily="34" charset="0"/>
              <a:buChar char="•"/>
            </a:pPr>
            <a:endParaRPr lang="en-GB" sz="2400" dirty="0">
              <a:solidFill>
                <a:srgbClr val="002060"/>
              </a:solidFill>
              <a:latin typeface="Roboto Slab" panose="020B0604020202020204" charset="0"/>
              <a:ea typeface="Roboto Slab" panose="020B0604020202020204" charset="0"/>
            </a:endParaRPr>
          </a:p>
        </p:txBody>
      </p:sp>
      <p:pic>
        <p:nvPicPr>
          <p:cNvPr id="4098" name="Picture 2">
            <a:extLst>
              <a:ext uri="{FF2B5EF4-FFF2-40B4-BE49-F238E27FC236}">
                <a16:creationId xmlns:a16="http://schemas.microsoft.com/office/drawing/2014/main" id="{8B5A8BFA-B782-46CB-A27D-9EEA77CDC8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3385" y="4951634"/>
            <a:ext cx="5840362" cy="4078519"/>
          </a:xfrm>
          <a:prstGeom prst="rect">
            <a:avLst/>
          </a:prstGeom>
          <a:noFill/>
          <a:ln w="28575">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281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72F225-523C-4835-8B40-8649480644C5}"/>
              </a:ext>
            </a:extLst>
          </p:cNvPr>
          <p:cNvSpPr txBox="1"/>
          <p:nvPr/>
        </p:nvSpPr>
        <p:spPr>
          <a:xfrm>
            <a:off x="4571999" y="1124277"/>
            <a:ext cx="9144000" cy="1446550"/>
          </a:xfrm>
          <a:prstGeom prst="rect">
            <a:avLst/>
          </a:prstGeom>
          <a:noFill/>
        </p:spPr>
        <p:txBody>
          <a:bodyPr wrap="square">
            <a:spAutoFit/>
          </a:bodyPr>
          <a:lstStyle/>
          <a:p>
            <a:pPr algn="ctr">
              <a:defRPr/>
            </a:pPr>
            <a:r>
              <a:rPr lang="en-GB" sz="8800" b="1" dirty="0">
                <a:solidFill>
                  <a:schemeClr val="accent1">
                    <a:lumMod val="50000"/>
                  </a:schemeClr>
                </a:solidFill>
                <a:latin typeface="Roboto Slab" panose="020B0604020202020204" charset="0"/>
                <a:ea typeface="Roboto Slab" panose="020B0604020202020204" charset="0"/>
              </a:rPr>
              <a:t>Starting School</a:t>
            </a:r>
          </a:p>
        </p:txBody>
      </p:sp>
      <p:pic>
        <p:nvPicPr>
          <p:cNvPr id="2049" name="Picture 1">
            <a:extLst>
              <a:ext uri="{FF2B5EF4-FFF2-40B4-BE49-F238E27FC236}">
                <a16:creationId xmlns:a16="http://schemas.microsoft.com/office/drawing/2014/main" id="{2B28F010-34CE-49DB-8B58-8560DC928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2362" y="3471862"/>
            <a:ext cx="3343275"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190002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C4EF14-E535-4A3A-A51C-AA4E7BE9D014}"/>
              </a:ext>
            </a:extLst>
          </p:cNvPr>
          <p:cNvSpPr txBox="1"/>
          <p:nvPr/>
        </p:nvSpPr>
        <p:spPr>
          <a:xfrm>
            <a:off x="785812" y="2035277"/>
            <a:ext cx="8701089" cy="6001643"/>
          </a:xfrm>
          <a:prstGeom prst="rect">
            <a:avLst/>
          </a:prstGeom>
          <a:noFill/>
        </p:spPr>
        <p:txBody>
          <a:bodyPr wrap="square">
            <a:spAutoFit/>
          </a:bodyPr>
          <a:lstStyle/>
          <a:p>
            <a:pPr marL="0" indent="0" eaLnBrk="1" hangingPunct="1">
              <a:spcBef>
                <a:spcPct val="0"/>
              </a:spcBef>
              <a:buFont typeface="Wingdings" panose="05000000000000000000" pitchFamily="2" charset="2"/>
              <a:buNone/>
            </a:pPr>
            <a:r>
              <a:rPr lang="en-GB" altLang="en-US" sz="3200" dirty="0">
                <a:solidFill>
                  <a:schemeClr val="accent1">
                    <a:lumMod val="50000"/>
                  </a:schemeClr>
                </a:solidFill>
                <a:latin typeface="Roboto Slab" panose="020B0604020202020204" charset="0"/>
                <a:ea typeface="Roboto Slab" panose="020B0604020202020204" charset="0"/>
              </a:rPr>
              <a:t>The Early Years Foundation Stage (E.Y.F.S.) is the stage of education for children from birth to the end of the </a:t>
            </a:r>
            <a:r>
              <a:rPr lang="en-GB" altLang="en-US" sz="3200" b="1" u="sng" dirty="0">
                <a:solidFill>
                  <a:schemeClr val="accent1">
                    <a:lumMod val="50000"/>
                  </a:schemeClr>
                </a:solidFill>
                <a:latin typeface="Roboto Slab" panose="020B0604020202020204" charset="0"/>
                <a:ea typeface="Roboto Slab" panose="020B0604020202020204" charset="0"/>
              </a:rPr>
              <a:t>reception</a:t>
            </a:r>
            <a:r>
              <a:rPr lang="en-GB" altLang="en-US" sz="3200" dirty="0">
                <a:solidFill>
                  <a:schemeClr val="accent1">
                    <a:lumMod val="50000"/>
                  </a:schemeClr>
                </a:solidFill>
                <a:latin typeface="Roboto Slab" panose="020B0604020202020204" charset="0"/>
                <a:ea typeface="Roboto Slab" panose="020B0604020202020204" charset="0"/>
              </a:rPr>
              <a:t> year.</a:t>
            </a:r>
          </a:p>
          <a:p>
            <a:pPr marL="0" indent="0" eaLnBrk="1" hangingPunct="1">
              <a:spcBef>
                <a:spcPct val="0"/>
              </a:spcBef>
              <a:buFont typeface="Wingdings" panose="05000000000000000000" pitchFamily="2" charset="2"/>
              <a:buNone/>
            </a:pPr>
            <a:endParaRPr lang="en-GB" altLang="en-US" sz="3200" dirty="0">
              <a:solidFill>
                <a:schemeClr val="accent1">
                  <a:lumMod val="50000"/>
                </a:schemeClr>
              </a:solidFill>
              <a:latin typeface="Roboto Slab" panose="020B0604020202020204" charset="0"/>
              <a:ea typeface="Roboto Slab" panose="020B0604020202020204" charset="0"/>
            </a:endParaRPr>
          </a:p>
          <a:p>
            <a:pPr marL="0" indent="0" eaLnBrk="1" hangingPunct="1">
              <a:spcBef>
                <a:spcPct val="0"/>
              </a:spcBef>
              <a:buFont typeface="Wingdings" panose="05000000000000000000" pitchFamily="2" charset="2"/>
              <a:buNone/>
            </a:pPr>
            <a:r>
              <a:rPr lang="en-GB" altLang="en-US" sz="3200" b="1" dirty="0">
                <a:solidFill>
                  <a:schemeClr val="accent1">
                    <a:lumMod val="50000"/>
                  </a:schemeClr>
                </a:solidFill>
                <a:latin typeface="Roboto Slab" panose="020B0604020202020204" charset="0"/>
                <a:ea typeface="Roboto Slab" panose="020B0604020202020204" charset="0"/>
              </a:rPr>
              <a:t>Your child is about to begin their final year in this stage of their learning.</a:t>
            </a:r>
          </a:p>
          <a:p>
            <a:pPr marL="0" indent="0" eaLnBrk="1" hangingPunct="1">
              <a:spcBef>
                <a:spcPct val="0"/>
              </a:spcBef>
              <a:buFont typeface="Wingdings" panose="05000000000000000000" pitchFamily="2" charset="2"/>
              <a:buNone/>
            </a:pPr>
            <a:endParaRPr lang="en-GB" altLang="en-US" sz="3200" dirty="0">
              <a:solidFill>
                <a:schemeClr val="accent1">
                  <a:lumMod val="50000"/>
                </a:schemeClr>
              </a:solidFill>
              <a:latin typeface="Roboto Slab" panose="020B0604020202020204" charset="0"/>
              <a:ea typeface="Roboto Slab" panose="020B0604020202020204" charset="0"/>
            </a:endParaRPr>
          </a:p>
          <a:p>
            <a:pPr marL="0" indent="0" eaLnBrk="1" hangingPunct="1">
              <a:spcBef>
                <a:spcPct val="0"/>
              </a:spcBef>
              <a:buFont typeface="Wingdings" panose="05000000000000000000" pitchFamily="2" charset="2"/>
              <a:buNone/>
            </a:pPr>
            <a:r>
              <a:rPr lang="en-US" altLang="en-US" sz="3200" dirty="0">
                <a:solidFill>
                  <a:schemeClr val="accent1">
                    <a:lumMod val="50000"/>
                  </a:schemeClr>
                </a:solidFill>
                <a:latin typeface="Roboto Slab" panose="020B0604020202020204" charset="0"/>
                <a:ea typeface="Roboto Slab" panose="020B0604020202020204" charset="0"/>
              </a:rPr>
              <a:t>It is based on the recognition that children learn best through </a:t>
            </a:r>
            <a:r>
              <a:rPr lang="en-US" altLang="en-US" sz="3200" b="1" u="sng" dirty="0">
                <a:solidFill>
                  <a:schemeClr val="accent1">
                    <a:lumMod val="50000"/>
                  </a:schemeClr>
                </a:solidFill>
                <a:latin typeface="Roboto Slab" panose="020B0604020202020204" charset="0"/>
                <a:ea typeface="Roboto Slab" panose="020B0604020202020204" charset="0"/>
              </a:rPr>
              <a:t>play and active learning.</a:t>
            </a:r>
          </a:p>
          <a:p>
            <a:pPr marL="0" indent="0" eaLnBrk="1" hangingPunct="1">
              <a:spcBef>
                <a:spcPct val="0"/>
              </a:spcBef>
              <a:buFont typeface="Wingdings" panose="05000000000000000000" pitchFamily="2" charset="2"/>
              <a:buNone/>
            </a:pPr>
            <a:endParaRPr lang="en-US" altLang="en-US" sz="3200" b="1" u="sng" dirty="0">
              <a:solidFill>
                <a:schemeClr val="accent1">
                  <a:lumMod val="50000"/>
                </a:schemeClr>
              </a:solidFill>
              <a:latin typeface="Roboto Slab" panose="020B0604020202020204" charset="0"/>
              <a:ea typeface="Roboto Slab" panose="020B0604020202020204" charset="0"/>
            </a:endParaRPr>
          </a:p>
          <a:p>
            <a:pPr marL="0" indent="0" eaLnBrk="1" hangingPunct="1">
              <a:spcBef>
                <a:spcPct val="0"/>
              </a:spcBef>
              <a:buFont typeface="Wingdings" panose="05000000000000000000" pitchFamily="2" charset="2"/>
              <a:buNone/>
            </a:pPr>
            <a:r>
              <a:rPr lang="en-US" altLang="en-US" sz="3200" dirty="0">
                <a:solidFill>
                  <a:schemeClr val="accent1">
                    <a:lumMod val="50000"/>
                  </a:schemeClr>
                </a:solidFill>
                <a:latin typeface="Roboto Slab" panose="020B0604020202020204" charset="0"/>
                <a:ea typeface="Roboto Slab" panose="020B0604020202020204" charset="0"/>
              </a:rPr>
              <a:t>Your child will learn through a balance of </a:t>
            </a:r>
            <a:r>
              <a:rPr lang="en-US" altLang="en-US" sz="3200" b="1" u="sng" dirty="0">
                <a:solidFill>
                  <a:schemeClr val="accent1">
                    <a:lumMod val="50000"/>
                  </a:schemeClr>
                </a:solidFill>
                <a:latin typeface="Roboto Slab" panose="020B0604020202020204" charset="0"/>
                <a:ea typeface="Roboto Slab" panose="020B0604020202020204" charset="0"/>
              </a:rPr>
              <a:t>Adult Led and Child Initiated learning.</a:t>
            </a:r>
            <a:endParaRPr lang="en-GB" altLang="en-US" sz="3200" b="1" u="sng" dirty="0">
              <a:solidFill>
                <a:schemeClr val="accent1">
                  <a:lumMod val="50000"/>
                </a:schemeClr>
              </a:solidFill>
              <a:latin typeface="Roboto Slab" panose="020B0604020202020204" charset="0"/>
              <a:ea typeface="Roboto Slab" panose="020B0604020202020204" charset="0"/>
            </a:endParaRPr>
          </a:p>
        </p:txBody>
      </p:sp>
      <p:pic>
        <p:nvPicPr>
          <p:cNvPr id="4" name="Picture 3">
            <a:extLst>
              <a:ext uri="{FF2B5EF4-FFF2-40B4-BE49-F238E27FC236}">
                <a16:creationId xmlns:a16="http://schemas.microsoft.com/office/drawing/2014/main" id="{38E79EAF-0D5C-4E97-8491-0CF7F074A1E4}"/>
              </a:ext>
            </a:extLst>
          </p:cNvPr>
          <p:cNvPicPr>
            <a:picLocks noChangeAspect="1"/>
          </p:cNvPicPr>
          <p:nvPr/>
        </p:nvPicPr>
        <p:blipFill rotWithShape="1">
          <a:blip r:embed="rId2"/>
          <a:srcRect l="6806" t="4027" r="10920"/>
          <a:stretch/>
        </p:blipFill>
        <p:spPr>
          <a:xfrm>
            <a:off x="9893495" y="1371354"/>
            <a:ext cx="7180990" cy="7329488"/>
          </a:xfrm>
          <a:prstGeom prst="rect">
            <a:avLst/>
          </a:prstGeom>
        </p:spPr>
      </p:pic>
      <p:sp>
        <p:nvSpPr>
          <p:cNvPr id="7" name="TextBox 6">
            <a:extLst>
              <a:ext uri="{FF2B5EF4-FFF2-40B4-BE49-F238E27FC236}">
                <a16:creationId xmlns:a16="http://schemas.microsoft.com/office/drawing/2014/main" id="{02AF2CC7-D69A-4691-AADA-900D718EFFBF}"/>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Reception Year</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Tree>
    <p:extLst>
      <p:ext uri="{BB962C8B-B14F-4D97-AF65-F5344CB8AC3E}">
        <p14:creationId xmlns:p14="http://schemas.microsoft.com/office/powerpoint/2010/main" val="132237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A49935-315C-460A-A77E-ADBA08F3F360}"/>
              </a:ext>
            </a:extLst>
          </p:cNvPr>
          <p:cNvPicPr>
            <a:picLocks noChangeAspect="1"/>
          </p:cNvPicPr>
          <p:nvPr/>
        </p:nvPicPr>
        <p:blipFill>
          <a:blip r:embed="rId2"/>
          <a:stretch>
            <a:fillRect/>
          </a:stretch>
        </p:blipFill>
        <p:spPr>
          <a:xfrm>
            <a:off x="3003945" y="0"/>
            <a:ext cx="12537281" cy="8349805"/>
          </a:xfrm>
          <a:prstGeom prst="rect">
            <a:avLst/>
          </a:prstGeom>
        </p:spPr>
      </p:pic>
      <p:sp>
        <p:nvSpPr>
          <p:cNvPr id="3" name="Content Placeholder 2">
            <a:extLst>
              <a:ext uri="{FF2B5EF4-FFF2-40B4-BE49-F238E27FC236}">
                <a16:creationId xmlns:a16="http://schemas.microsoft.com/office/drawing/2014/main" id="{33F970AF-4495-4B2B-8B96-89EF6A6EF375}"/>
              </a:ext>
            </a:extLst>
          </p:cNvPr>
          <p:cNvSpPr txBox="1">
            <a:spLocks/>
          </p:cNvSpPr>
          <p:nvPr/>
        </p:nvSpPr>
        <p:spPr>
          <a:xfrm>
            <a:off x="2571752" y="1751409"/>
            <a:ext cx="5143501" cy="3141663"/>
          </a:xfrm>
          <a:prstGeom prst="rect">
            <a:avLst/>
          </a:prstGeom>
          <a:solidFill>
            <a:schemeClr val="bg1"/>
          </a:solidFill>
          <a:ln w="12700">
            <a:solidFill>
              <a:srgbClr val="000000"/>
            </a:solidFill>
            <a:miter lim="800000"/>
            <a:headEnd/>
            <a:tailEnd/>
          </a:ln>
        </p:spPr>
        <p:txBody>
          <a:bodyPr spcFirstLastPara="1" wrap="square" lIns="182850" tIns="182850" rIns="182850" bIns="182850" anchor="t" anchorCtr="0">
            <a:normAutofit fontScale="92500" lnSpcReduction="10000"/>
          </a:bodyPr>
          <a:lstStyle>
            <a:defPPr marR="0" lvl="0" algn="l" rtl="0">
              <a:lnSpc>
                <a:spcPct val="100000"/>
              </a:lnSpc>
              <a:spcBef>
                <a:spcPts val="0"/>
              </a:spcBef>
              <a:spcAft>
                <a:spcPts val="0"/>
              </a:spcAft>
            </a:defPPr>
            <a:lvl1pPr marL="457200" marR="0" lvl="0" indent="-457200" algn="l" rtl="0">
              <a:lnSpc>
                <a:spcPct val="115000"/>
              </a:lnSpc>
              <a:spcBef>
                <a:spcPts val="0"/>
              </a:spcBef>
              <a:spcAft>
                <a:spcPts val="0"/>
              </a:spcAft>
              <a:buClr>
                <a:schemeClr val="dk2"/>
              </a:buClr>
              <a:buSzPts val="3600"/>
              <a:buFont typeface="Arial"/>
              <a:buChar char="●"/>
              <a:defRPr sz="3600" b="0" i="0" u="none" strike="noStrike" cap="none">
                <a:solidFill>
                  <a:schemeClr val="dk2"/>
                </a:solidFill>
                <a:latin typeface="Arial"/>
                <a:ea typeface="Arial"/>
                <a:cs typeface="Arial"/>
                <a:sym typeface="Arial"/>
              </a:defRPr>
            </a:lvl1pPr>
            <a:lvl2pPr marL="914400" marR="0" lvl="1"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2pPr>
            <a:lvl3pPr marL="1371600" marR="0" lvl="2"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3pPr>
            <a:lvl4pPr marL="1828800" marR="0" lvl="3"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4pPr>
            <a:lvl5pPr marL="2286000" marR="0" lvl="4"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5pPr>
            <a:lvl6pPr marL="2743200" marR="0" lvl="5"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6pPr>
            <a:lvl7pPr marL="3200400" marR="0" lvl="6"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7pPr>
            <a:lvl8pPr marL="3657600" marR="0" lvl="7"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8pPr>
            <a:lvl9pPr marL="4114800" marR="0" lvl="8" indent="-406400" algn="l" rtl="0">
              <a:lnSpc>
                <a:spcPct val="115000"/>
              </a:lnSpc>
              <a:spcBef>
                <a:spcPts val="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9pPr>
          </a:lstStyle>
          <a:p>
            <a:pPr marL="0" indent="0" algn="ctr">
              <a:buFont typeface="Wingdings" panose="05000000000000000000" pitchFamily="2" charset="2"/>
              <a:buNone/>
              <a:defRPr/>
            </a:pPr>
            <a:r>
              <a:rPr lang="en-GB" altLang="en-US" sz="2600" b="1" u="sng" dirty="0">
                <a:solidFill>
                  <a:srgbClr val="002060"/>
                </a:solidFill>
                <a:latin typeface="Roboto Slab" panose="020B0604020202020204" charset="0"/>
                <a:ea typeface="Roboto Slab" panose="020B0604020202020204" charset="0"/>
              </a:rPr>
              <a:t>Adult Led/Adult Initiated Learning</a:t>
            </a:r>
          </a:p>
          <a:p>
            <a:pPr marL="0" indent="0" algn="ctr">
              <a:buFont typeface="Wingdings" panose="05000000000000000000" pitchFamily="2" charset="2"/>
              <a:buNone/>
              <a:defRPr/>
            </a:pPr>
            <a:endParaRPr lang="en-GB" altLang="en-US" sz="2200" dirty="0">
              <a:solidFill>
                <a:schemeClr val="accent1">
                  <a:lumMod val="50000"/>
                </a:schemeClr>
              </a:solidFill>
              <a:latin typeface="Roboto Slab" panose="020B0604020202020204" charset="0"/>
              <a:ea typeface="Roboto Slab" panose="020B0604020202020204" charset="0"/>
            </a:endParaRPr>
          </a:p>
          <a:p>
            <a:pPr>
              <a:buFont typeface="Arial" panose="020B0604020202020204" pitchFamily="34" charset="0"/>
              <a:buChar char="•"/>
              <a:defRPr/>
            </a:pPr>
            <a:r>
              <a:rPr lang="en-GB" altLang="en-US" sz="2200" dirty="0">
                <a:solidFill>
                  <a:schemeClr val="accent1">
                    <a:lumMod val="50000"/>
                  </a:schemeClr>
                </a:solidFill>
                <a:latin typeface="Roboto Slab" panose="020B0604020202020204" charset="0"/>
                <a:ea typeface="Roboto Slab" panose="020B0604020202020204" charset="0"/>
              </a:rPr>
              <a:t>Regular, short sessions</a:t>
            </a:r>
          </a:p>
          <a:p>
            <a:pPr>
              <a:buFont typeface="Arial" panose="020B0604020202020204" pitchFamily="34" charset="0"/>
              <a:buChar char="•"/>
              <a:defRPr/>
            </a:pPr>
            <a:r>
              <a:rPr lang="en-GB" altLang="en-US" sz="2200" dirty="0">
                <a:solidFill>
                  <a:schemeClr val="accent1">
                    <a:lumMod val="50000"/>
                  </a:schemeClr>
                </a:solidFill>
                <a:latin typeface="Roboto Slab" panose="020B0604020202020204" charset="0"/>
                <a:ea typeface="Roboto Slab" panose="020B0604020202020204" charset="0"/>
              </a:rPr>
              <a:t>Led by class teacher or teaching assistant</a:t>
            </a:r>
          </a:p>
          <a:p>
            <a:pPr>
              <a:buFont typeface="Arial" panose="020B0604020202020204" pitchFamily="34" charset="0"/>
              <a:buChar char="•"/>
              <a:defRPr/>
            </a:pPr>
            <a:r>
              <a:rPr lang="en-GB" altLang="en-US" sz="2200" dirty="0">
                <a:solidFill>
                  <a:schemeClr val="accent1">
                    <a:lumMod val="50000"/>
                  </a:schemeClr>
                </a:solidFill>
                <a:latin typeface="Roboto Slab" panose="020B0604020202020204" charset="0"/>
                <a:ea typeface="Roboto Slab" panose="020B0604020202020204" charset="0"/>
              </a:rPr>
              <a:t>Focuses on teaching new skills and knowledge</a:t>
            </a:r>
          </a:p>
          <a:p>
            <a:pPr marL="0" indent="0">
              <a:buFont typeface="Wingdings" panose="05000000000000000000" pitchFamily="2" charset="2"/>
              <a:buNone/>
              <a:defRPr/>
            </a:pPr>
            <a:endParaRPr lang="en-GB" altLang="en-US" sz="1600" dirty="0"/>
          </a:p>
        </p:txBody>
      </p:sp>
      <p:sp>
        <p:nvSpPr>
          <p:cNvPr id="4" name="Content Placeholder 2">
            <a:extLst>
              <a:ext uri="{FF2B5EF4-FFF2-40B4-BE49-F238E27FC236}">
                <a16:creationId xmlns:a16="http://schemas.microsoft.com/office/drawing/2014/main" id="{F56636AC-DDDC-4AAE-84ED-F80891DF987D}"/>
              </a:ext>
            </a:extLst>
          </p:cNvPr>
          <p:cNvSpPr>
            <a:spLocks/>
          </p:cNvSpPr>
          <p:nvPr/>
        </p:nvSpPr>
        <p:spPr bwMode="auto">
          <a:xfrm>
            <a:off x="10744192" y="1707753"/>
            <a:ext cx="5172074" cy="3185319"/>
          </a:xfrm>
          <a:prstGeom prst="rect">
            <a:avLst/>
          </a:prstGeom>
          <a:solidFill>
            <a:schemeClr val="bg1"/>
          </a:solidFill>
          <a:ln w="12700">
            <a:solidFill>
              <a:srgbClr val="000000"/>
            </a:solidFill>
            <a:miter lim="800000"/>
            <a:headEnd/>
            <a:tailEnd/>
          </a:ln>
        </p:spPr>
        <p:txBody>
          <a:bodyPr/>
          <a:lstStyle>
            <a:lvl1pPr eaLnBrk="0" hangingPunct="0">
              <a:spcBef>
                <a:spcPct val="20000"/>
              </a:spcBef>
              <a:buClr>
                <a:schemeClr val="accent1"/>
              </a:buClr>
              <a:buSzPct val="80000"/>
              <a:buFont typeface="Wingdings" pitchFamily="2" charset="2"/>
              <a:buChar char="n"/>
              <a:defRPr sz="3200">
                <a:solidFill>
                  <a:schemeClr val="tx1"/>
                </a:solidFill>
                <a:latin typeface="Century Gothic" pitchFamily="34" charset="0"/>
              </a:defRPr>
            </a:lvl1pPr>
            <a:lvl2pPr marL="742950" indent="-285750" eaLnBrk="0" hangingPunct="0">
              <a:spcBef>
                <a:spcPct val="20000"/>
              </a:spcBef>
              <a:buChar char="–"/>
              <a:defRPr sz="2800">
                <a:solidFill>
                  <a:schemeClr val="tx1"/>
                </a:solidFill>
                <a:latin typeface="Century Gothic" pitchFamily="34" charset="0"/>
              </a:defRPr>
            </a:lvl2pPr>
            <a:lvl3pPr marL="1143000" indent="-228600" eaLnBrk="0" hangingPunct="0">
              <a:spcBef>
                <a:spcPct val="20000"/>
              </a:spcBef>
              <a:buChar char="•"/>
              <a:defRPr sz="2400">
                <a:solidFill>
                  <a:schemeClr val="tx1"/>
                </a:solidFill>
                <a:latin typeface="Century Gothic" pitchFamily="34" charset="0"/>
              </a:defRPr>
            </a:lvl3pPr>
            <a:lvl4pPr marL="1600200" indent="-228600" eaLnBrk="0" hangingPunct="0">
              <a:spcBef>
                <a:spcPct val="20000"/>
              </a:spcBef>
              <a:buChar char="–"/>
              <a:defRPr sz="2000">
                <a:solidFill>
                  <a:schemeClr val="tx1"/>
                </a:solidFill>
                <a:latin typeface="Century Gothic" pitchFamily="34" charset="0"/>
              </a:defRPr>
            </a:lvl4pPr>
            <a:lvl5pPr marL="2057400" indent="-228600" eaLnBrk="0" hangingPunct="0">
              <a:spcBef>
                <a:spcPct val="20000"/>
              </a:spcBef>
              <a:buChar char="»"/>
              <a:defRPr sz="2000">
                <a:solidFill>
                  <a:schemeClr val="tx1"/>
                </a:solidFill>
                <a:latin typeface="Century Gothic" pitchFamily="34" charset="0"/>
              </a:defRPr>
            </a:lvl5pPr>
            <a:lvl6pPr marL="2514600" indent="-228600" eaLnBrk="0" fontAlgn="base" hangingPunct="0">
              <a:spcBef>
                <a:spcPct val="20000"/>
              </a:spcBef>
              <a:spcAft>
                <a:spcPct val="0"/>
              </a:spcAft>
              <a:buChar char="»"/>
              <a:defRPr sz="2000">
                <a:solidFill>
                  <a:schemeClr val="tx1"/>
                </a:solidFill>
                <a:latin typeface="Century Gothic" pitchFamily="34" charset="0"/>
              </a:defRPr>
            </a:lvl6pPr>
            <a:lvl7pPr marL="2971800" indent="-228600" eaLnBrk="0" fontAlgn="base" hangingPunct="0">
              <a:spcBef>
                <a:spcPct val="20000"/>
              </a:spcBef>
              <a:spcAft>
                <a:spcPct val="0"/>
              </a:spcAft>
              <a:buChar char="»"/>
              <a:defRPr sz="2000">
                <a:solidFill>
                  <a:schemeClr val="tx1"/>
                </a:solidFill>
                <a:latin typeface="Century Gothic" pitchFamily="34" charset="0"/>
              </a:defRPr>
            </a:lvl7pPr>
            <a:lvl8pPr marL="3429000" indent="-228600" eaLnBrk="0" fontAlgn="base" hangingPunct="0">
              <a:spcBef>
                <a:spcPct val="20000"/>
              </a:spcBef>
              <a:spcAft>
                <a:spcPct val="0"/>
              </a:spcAft>
              <a:buChar char="»"/>
              <a:defRPr sz="2000">
                <a:solidFill>
                  <a:schemeClr val="tx1"/>
                </a:solidFill>
                <a:latin typeface="Century Gothic" pitchFamily="34" charset="0"/>
              </a:defRPr>
            </a:lvl8pPr>
            <a:lvl9pPr marL="3886200" indent="-228600" eaLnBrk="0" fontAlgn="base" hangingPunct="0">
              <a:spcBef>
                <a:spcPct val="20000"/>
              </a:spcBef>
              <a:spcAft>
                <a:spcPct val="0"/>
              </a:spcAft>
              <a:buChar char="»"/>
              <a:defRPr sz="2000">
                <a:solidFill>
                  <a:schemeClr val="tx1"/>
                </a:solidFill>
                <a:latin typeface="Century Gothic" pitchFamily="34" charset="0"/>
              </a:defRPr>
            </a:lvl9pPr>
          </a:lstStyle>
          <a:p>
            <a:pPr algn="ctr" eaLnBrk="1" hangingPunct="1">
              <a:lnSpc>
                <a:spcPct val="115000"/>
              </a:lnSpc>
              <a:buFont typeface="Wingdings" pitchFamily="2" charset="2"/>
              <a:buNone/>
              <a:defRPr/>
            </a:pPr>
            <a:r>
              <a:rPr lang="en-GB" altLang="en-US" sz="2400" b="1" u="sng" dirty="0">
                <a:solidFill>
                  <a:srgbClr val="002060"/>
                </a:solidFill>
                <a:latin typeface="Roboto Slab" panose="020B0604020202020204" charset="0"/>
                <a:ea typeface="Roboto Slab" panose="020B0604020202020204" charset="0"/>
              </a:rPr>
              <a:t>Child Initiated Learning</a:t>
            </a:r>
            <a:endParaRPr lang="en-GB" altLang="en-US" sz="2400" b="1" dirty="0">
              <a:solidFill>
                <a:srgbClr val="002060"/>
              </a:solidFill>
              <a:latin typeface="Roboto Slab" panose="020B0604020202020204" charset="0"/>
              <a:ea typeface="Roboto Slab" panose="020B0604020202020204" charset="0"/>
            </a:endParaRPr>
          </a:p>
          <a:p>
            <a:pPr algn="ctr" eaLnBrk="1" hangingPunct="1">
              <a:lnSpc>
                <a:spcPct val="80000"/>
              </a:lnSpc>
              <a:buFont typeface="Wingdings" pitchFamily="2" charset="2"/>
              <a:buNone/>
              <a:defRPr/>
            </a:pPr>
            <a:endParaRPr lang="en-GB" altLang="en-US" sz="2000" dirty="0">
              <a:solidFill>
                <a:schemeClr val="accent1">
                  <a:lumMod val="50000"/>
                </a:schemeClr>
              </a:solidFill>
              <a:latin typeface="Roboto Slab" panose="020B0604020202020204" charset="0"/>
              <a:ea typeface="Roboto Slab" panose="020B0604020202020204" charset="0"/>
            </a:endParaRPr>
          </a:p>
          <a:p>
            <a:pPr marL="285750" indent="-285750" eaLnBrk="1" hangingPunct="1">
              <a:lnSpc>
                <a:spcPct val="80000"/>
              </a:lnSpc>
              <a:buFont typeface="Arial" panose="020B0604020202020204" pitchFamily="34" charset="0"/>
              <a:buChar char="•"/>
              <a:defRPr/>
            </a:pPr>
            <a:r>
              <a:rPr lang="en-GB" altLang="en-US" sz="2000" dirty="0">
                <a:solidFill>
                  <a:schemeClr val="accent1">
                    <a:lumMod val="50000"/>
                  </a:schemeClr>
                </a:solidFill>
                <a:latin typeface="Roboto Slab" panose="020B0604020202020204" charset="0"/>
                <a:ea typeface="Roboto Slab" panose="020B0604020202020204" charset="0"/>
              </a:rPr>
              <a:t>Initiated by child</a:t>
            </a:r>
          </a:p>
          <a:p>
            <a:pPr marL="285750" indent="-285750" eaLnBrk="1" hangingPunct="1">
              <a:lnSpc>
                <a:spcPct val="80000"/>
              </a:lnSpc>
              <a:buFont typeface="Arial" panose="020B0604020202020204" pitchFamily="34" charset="0"/>
              <a:buChar char="•"/>
              <a:defRPr/>
            </a:pPr>
            <a:r>
              <a:rPr lang="en-GB" altLang="en-US" sz="2000" dirty="0">
                <a:solidFill>
                  <a:schemeClr val="accent1">
                    <a:lumMod val="50000"/>
                  </a:schemeClr>
                </a:solidFill>
                <a:latin typeface="Roboto Slab" panose="020B0604020202020204" charset="0"/>
                <a:ea typeface="Roboto Slab" panose="020B0604020202020204" charset="0"/>
              </a:rPr>
              <a:t>Learning through play</a:t>
            </a:r>
          </a:p>
          <a:p>
            <a:pPr marL="285750" indent="-285750" eaLnBrk="1" hangingPunct="1">
              <a:lnSpc>
                <a:spcPct val="80000"/>
              </a:lnSpc>
              <a:buFont typeface="Arial" panose="020B0604020202020204" pitchFamily="34" charset="0"/>
              <a:buChar char="•"/>
              <a:defRPr/>
            </a:pPr>
            <a:r>
              <a:rPr lang="en-GB" altLang="en-US" sz="2000" dirty="0">
                <a:solidFill>
                  <a:schemeClr val="accent1">
                    <a:lumMod val="50000"/>
                  </a:schemeClr>
                </a:solidFill>
                <a:latin typeface="Roboto Slab" panose="020B0604020202020204" charset="0"/>
                <a:ea typeface="Roboto Slab" panose="020B0604020202020204" charset="0"/>
              </a:rPr>
              <a:t>Based on child’s own experiences and interests</a:t>
            </a:r>
          </a:p>
          <a:p>
            <a:pPr marL="285750" indent="-285750" eaLnBrk="1" hangingPunct="1">
              <a:lnSpc>
                <a:spcPct val="80000"/>
              </a:lnSpc>
              <a:buFont typeface="Arial" panose="020B0604020202020204" pitchFamily="34" charset="0"/>
              <a:buChar char="•"/>
              <a:defRPr/>
            </a:pPr>
            <a:r>
              <a:rPr lang="en-GB" altLang="en-US" sz="2000" dirty="0">
                <a:solidFill>
                  <a:schemeClr val="accent1">
                    <a:lumMod val="50000"/>
                  </a:schemeClr>
                </a:solidFill>
                <a:latin typeface="Roboto Slab" panose="020B0604020202020204" charset="0"/>
                <a:ea typeface="Roboto Slab" panose="020B0604020202020204" charset="0"/>
              </a:rPr>
              <a:t>Opportunity to apply  learning</a:t>
            </a:r>
          </a:p>
          <a:p>
            <a:pPr marL="285750" indent="-285750" eaLnBrk="1" hangingPunct="1">
              <a:lnSpc>
                <a:spcPct val="80000"/>
              </a:lnSpc>
              <a:buFont typeface="Arial" panose="020B0604020202020204" pitchFamily="34" charset="0"/>
              <a:buChar char="•"/>
              <a:defRPr/>
            </a:pPr>
            <a:r>
              <a:rPr lang="en-GB" altLang="en-US" sz="2000" dirty="0">
                <a:solidFill>
                  <a:schemeClr val="accent1">
                    <a:lumMod val="50000"/>
                  </a:schemeClr>
                </a:solidFill>
                <a:latin typeface="Roboto Slab" panose="020B0604020202020204" charset="0"/>
                <a:ea typeface="Roboto Slab" panose="020B0604020202020204" charset="0"/>
              </a:rPr>
              <a:t>Opportunity for adults to enhance learning through high quality interactions</a:t>
            </a:r>
          </a:p>
          <a:p>
            <a:pPr eaLnBrk="1" hangingPunct="1">
              <a:lnSpc>
                <a:spcPct val="80000"/>
              </a:lnSpc>
              <a:buFont typeface="Wingdings" pitchFamily="2" charset="2"/>
              <a:buNone/>
              <a:defRPr/>
            </a:pPr>
            <a:endParaRPr lang="en-GB" altLang="en-US" sz="1600" dirty="0"/>
          </a:p>
          <a:p>
            <a:pPr eaLnBrk="1" hangingPunct="1">
              <a:lnSpc>
                <a:spcPct val="80000"/>
              </a:lnSpc>
              <a:defRPr/>
            </a:pPr>
            <a:endParaRPr lang="en-GB" altLang="en-US" sz="1600" dirty="0"/>
          </a:p>
        </p:txBody>
      </p:sp>
      <p:pic>
        <p:nvPicPr>
          <p:cNvPr id="8196" name="Picture 4">
            <a:extLst>
              <a:ext uri="{FF2B5EF4-FFF2-40B4-BE49-F238E27FC236}">
                <a16:creationId xmlns:a16="http://schemas.microsoft.com/office/drawing/2014/main" id="{568CA094-C27E-4F27-9062-732D824F22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953"/>
          <a:stretch/>
        </p:blipFill>
        <p:spPr bwMode="auto">
          <a:xfrm>
            <a:off x="12537061" y="7084443"/>
            <a:ext cx="3839277" cy="25307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876D170-4BE2-40C4-ACCC-FA466C41ADB8}"/>
              </a:ext>
            </a:extLst>
          </p:cNvPr>
          <p:cNvSpPr txBox="1"/>
          <p:nvPr/>
        </p:nvSpPr>
        <p:spPr>
          <a:xfrm>
            <a:off x="3979068" y="8585775"/>
            <a:ext cx="10329863" cy="584775"/>
          </a:xfrm>
          <a:prstGeom prst="rect">
            <a:avLst/>
          </a:prstGeom>
          <a:noFill/>
        </p:spPr>
        <p:txBody>
          <a:bodyPr wrap="square" rtlCol="0">
            <a:spAutoFit/>
          </a:bodyPr>
          <a:lstStyle/>
          <a:p>
            <a:pPr algn="ctr"/>
            <a:r>
              <a:rPr lang="en-GB" sz="3200" dirty="0">
                <a:solidFill>
                  <a:srgbClr val="002060"/>
                </a:solidFill>
                <a:latin typeface="Roboto Slab" panose="020B0604020202020204" charset="0"/>
                <a:ea typeface="Roboto Slab" panose="020B0604020202020204" charset="0"/>
              </a:rPr>
              <a:t>= high levels of engagement</a:t>
            </a:r>
          </a:p>
        </p:txBody>
      </p:sp>
    </p:spTree>
    <p:extLst>
      <p:ext uri="{BB962C8B-B14F-4D97-AF65-F5344CB8AC3E}">
        <p14:creationId xmlns:p14="http://schemas.microsoft.com/office/powerpoint/2010/main" val="191500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82A0C8-03BB-4A27-A952-21CA5B2F5C45}"/>
              </a:ext>
            </a:extLst>
          </p:cNvPr>
          <p:cNvPicPr>
            <a:picLocks noChangeAspect="1"/>
          </p:cNvPicPr>
          <p:nvPr/>
        </p:nvPicPr>
        <p:blipFill>
          <a:blip r:embed="rId2"/>
          <a:stretch>
            <a:fillRect/>
          </a:stretch>
        </p:blipFill>
        <p:spPr>
          <a:xfrm>
            <a:off x="518390" y="349250"/>
            <a:ext cx="17223920" cy="9573326"/>
          </a:xfrm>
          <a:prstGeom prst="rect">
            <a:avLst/>
          </a:prstGeom>
        </p:spPr>
      </p:pic>
      <p:pic>
        <p:nvPicPr>
          <p:cNvPr id="10242" name="Picture 15" descr="Phonics - Tangmere Primary Academy">
            <a:extLst>
              <a:ext uri="{FF2B5EF4-FFF2-40B4-BE49-F238E27FC236}">
                <a16:creationId xmlns:a16="http://schemas.microsoft.com/office/drawing/2014/main" id="{CB4E146E-4CBA-4983-BD02-7DE59A935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457200"/>
            <a:ext cx="684212" cy="212725"/>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8">
            <a:extLst>
              <a:ext uri="{FF2B5EF4-FFF2-40B4-BE49-F238E27FC236}">
                <a16:creationId xmlns:a16="http://schemas.microsoft.com/office/drawing/2014/main" id="{61F8B97D-5106-4E2D-A1BB-995671A7AD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58875" cy="854075"/>
          </a:xfrm>
          <a:prstGeom prst="rect">
            <a:avLst/>
          </a:prstGeom>
          <a:noFill/>
          <a:extLst>
            <a:ext uri="{909E8E84-426E-40DD-AFC4-6F175D3DCCD1}">
              <a14:hiddenFill xmlns:a14="http://schemas.microsoft.com/office/drawing/2010/main">
                <a:solidFill>
                  <a:srgbClr val="FFFFFF"/>
                </a:solidFill>
              </a14:hiddenFill>
            </a:ext>
          </a:extLst>
        </p:spPr>
      </p:pic>
      <p:pic>
        <p:nvPicPr>
          <p:cNvPr id="10257" name="Picture 9">
            <a:extLst>
              <a:ext uri="{FF2B5EF4-FFF2-40B4-BE49-F238E27FC236}">
                <a16:creationId xmlns:a16="http://schemas.microsoft.com/office/drawing/2014/main" id="{E8145717-7C55-47E1-91B3-D2BF7024A4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35063" cy="739775"/>
          </a:xfrm>
          <a:prstGeom prst="rect">
            <a:avLst/>
          </a:prstGeom>
          <a:noFill/>
          <a:extLst>
            <a:ext uri="{909E8E84-426E-40DD-AFC4-6F175D3DCCD1}">
              <a14:hiddenFill xmlns:a14="http://schemas.microsoft.com/office/drawing/2010/main">
                <a:solidFill>
                  <a:srgbClr val="FFFFFF"/>
                </a:solidFill>
              </a14:hiddenFill>
            </a:ext>
          </a:extLst>
        </p:spPr>
      </p:pic>
      <p:pic>
        <p:nvPicPr>
          <p:cNvPr id="10255" name="Picture 17">
            <a:extLst>
              <a:ext uri="{FF2B5EF4-FFF2-40B4-BE49-F238E27FC236}">
                <a16:creationId xmlns:a16="http://schemas.microsoft.com/office/drawing/2014/main" id="{B5B1AD48-CEB1-40EC-882A-323A15E62D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556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16">
            <a:extLst>
              <a:ext uri="{FF2B5EF4-FFF2-40B4-BE49-F238E27FC236}">
                <a16:creationId xmlns:a16="http://schemas.microsoft.com/office/drawing/2014/main" id="{17B89BAF-12E5-4869-BDD8-2A1C88F028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556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18">
            <a:extLst>
              <a:ext uri="{FF2B5EF4-FFF2-40B4-BE49-F238E27FC236}">
                <a16:creationId xmlns:a16="http://schemas.microsoft.com/office/drawing/2014/main" id="{6A059A22-0912-4818-90B1-0DBE581881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556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19">
            <a:extLst>
              <a:ext uri="{FF2B5EF4-FFF2-40B4-BE49-F238E27FC236}">
                <a16:creationId xmlns:a16="http://schemas.microsoft.com/office/drawing/2014/main" id="{5DC7B0F1-44CB-4E0B-B011-0E4880C41F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55625"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41" name="Picture 20">
            <a:extLst>
              <a:ext uri="{FF2B5EF4-FFF2-40B4-BE49-F238E27FC236}">
                <a16:creationId xmlns:a16="http://schemas.microsoft.com/office/drawing/2014/main" id="{A8822F7C-EFF0-41E0-A197-D4AB8321F4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55625"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254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BCE706-0E96-42B2-9B1C-08C6BAA0F7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90165" y="749721"/>
            <a:ext cx="3183089" cy="4393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extLst>
              <a:ext uri="{FF2B5EF4-FFF2-40B4-BE49-F238E27FC236}">
                <a16:creationId xmlns:a16="http://schemas.microsoft.com/office/drawing/2014/main" id="{9EF64D7B-E713-4A7C-8358-43BD948FF5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899" y="763580"/>
            <a:ext cx="3370537" cy="44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66944F9F-33EE-437C-BA25-C7A439DC875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42152" y="5580368"/>
            <a:ext cx="3257976" cy="436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785EAA2A-C5C6-4CD1-BD7A-C634197891B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13249" y="750633"/>
            <a:ext cx="3281789" cy="4392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57C4811E-359F-40CC-9F34-6835D82C13EC}"/>
              </a:ext>
            </a:extLst>
          </p:cNvPr>
          <p:cNvPicPr>
            <a:picLocks noChangeAspect="1"/>
          </p:cNvPicPr>
          <p:nvPr/>
        </p:nvPicPr>
        <p:blipFill rotWithShape="1">
          <a:blip r:embed="rId6">
            <a:extLst>
              <a:ext uri="{28A0092B-C50C-407E-A947-70E740481C1C}">
                <a14:useLocalDpi xmlns:a14="http://schemas.microsoft.com/office/drawing/2010/main" val="0"/>
              </a:ext>
            </a:extLst>
          </a:blip>
          <a:srcRect t="2097" r="8659" b="2"/>
          <a:stretch/>
        </p:blipFill>
        <p:spPr bwMode="auto">
          <a:xfrm>
            <a:off x="14868381" y="763580"/>
            <a:ext cx="3080349" cy="44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7">
            <a:extLst>
              <a:ext uri="{FF2B5EF4-FFF2-40B4-BE49-F238E27FC236}">
                <a16:creationId xmlns:a16="http://schemas.microsoft.com/office/drawing/2014/main" id="{BD72AE43-6ACB-4098-8DC3-A56CC3686820}"/>
              </a:ext>
            </a:extLst>
          </p:cNvPr>
          <p:cNvPicPr>
            <a:picLocks noChangeAspect="1"/>
          </p:cNvPicPr>
          <p:nvPr/>
        </p:nvPicPr>
        <p:blipFill>
          <a:blip r:embed="rId7">
            <a:extLst>
              <a:ext uri="{28A0092B-C50C-407E-A947-70E740481C1C}">
                <a14:useLocalDpi xmlns:a14="http://schemas.microsoft.com/office/drawing/2010/main" val="0"/>
              </a:ext>
            </a:extLst>
          </a:blip>
          <a:srcRect b="5550"/>
          <a:stretch>
            <a:fillRect/>
          </a:stretch>
        </p:blipFill>
        <p:spPr bwMode="auto">
          <a:xfrm>
            <a:off x="7813248" y="5634038"/>
            <a:ext cx="3384978" cy="427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9F804009-310B-407A-97B8-16A9F1C41AD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20475" y="5634038"/>
            <a:ext cx="6673850" cy="427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D0170EB1-D7E8-459F-9BA4-B41BDE0C882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18340" y="749721"/>
            <a:ext cx="3281788" cy="439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a:extLst>
              <a:ext uri="{FF2B5EF4-FFF2-40B4-BE49-F238E27FC236}">
                <a16:creationId xmlns:a16="http://schemas.microsoft.com/office/drawing/2014/main" id="{4A4021EB-D449-4E34-9970-C8A7B4BC34A3}"/>
              </a:ext>
            </a:extLst>
          </p:cNvPr>
          <p:cNvPicPr>
            <a:picLocks noChangeAspect="1"/>
          </p:cNvPicPr>
          <p:nvPr/>
        </p:nvPicPr>
        <p:blipFill>
          <a:blip r:embed="rId10">
            <a:extLst>
              <a:ext uri="{28A0092B-C50C-407E-A947-70E740481C1C}">
                <a14:useLocalDpi xmlns:a14="http://schemas.microsoft.com/office/drawing/2010/main" val="0"/>
              </a:ext>
            </a:extLst>
          </a:blip>
          <a:srcRect l="-21408" t="-81" r="45525" b="81"/>
          <a:stretch>
            <a:fillRect/>
          </a:stretch>
        </p:blipFill>
        <p:spPr bwMode="auto">
          <a:xfrm>
            <a:off x="-1077912" y="5650048"/>
            <a:ext cx="4835526" cy="429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70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4E4CBB-2980-439D-95E3-8DC165F28780}"/>
              </a:ext>
            </a:extLst>
          </p:cNvPr>
          <p:cNvPicPr>
            <a:picLocks noChangeAspect="1"/>
          </p:cNvPicPr>
          <p:nvPr/>
        </p:nvPicPr>
        <p:blipFill rotWithShape="1">
          <a:blip r:embed="rId2"/>
          <a:srcRect l="673"/>
          <a:stretch/>
        </p:blipFill>
        <p:spPr>
          <a:xfrm>
            <a:off x="3886201" y="370649"/>
            <a:ext cx="10544174" cy="9507316"/>
          </a:xfrm>
          <a:prstGeom prst="rect">
            <a:avLst/>
          </a:prstGeom>
        </p:spPr>
      </p:pic>
    </p:spTree>
    <p:extLst>
      <p:ext uri="{BB962C8B-B14F-4D97-AF65-F5344CB8AC3E}">
        <p14:creationId xmlns:p14="http://schemas.microsoft.com/office/powerpoint/2010/main" val="3173571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School Readiness</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graphicFrame>
        <p:nvGraphicFramePr>
          <p:cNvPr id="3" name="Table 3">
            <a:extLst>
              <a:ext uri="{FF2B5EF4-FFF2-40B4-BE49-F238E27FC236}">
                <a16:creationId xmlns:a16="http://schemas.microsoft.com/office/drawing/2014/main" id="{49E8D607-0FDF-4E2B-87C5-1027698E70F2}"/>
              </a:ext>
            </a:extLst>
          </p:cNvPr>
          <p:cNvGraphicFramePr>
            <a:graphicFrameLocks noGrp="1"/>
          </p:cNvGraphicFramePr>
          <p:nvPr>
            <p:extLst>
              <p:ext uri="{D42A27DB-BD31-4B8C-83A1-F6EECF244321}">
                <p14:modId xmlns:p14="http://schemas.microsoft.com/office/powerpoint/2010/main" val="1218775613"/>
              </p:ext>
            </p:extLst>
          </p:nvPr>
        </p:nvGraphicFramePr>
        <p:xfrm>
          <a:off x="865238" y="1735485"/>
          <a:ext cx="17039304" cy="7631753"/>
        </p:xfrm>
        <a:graphic>
          <a:graphicData uri="http://schemas.openxmlformats.org/drawingml/2006/table">
            <a:tbl>
              <a:tblPr firstRow="1" bandRow="1">
                <a:tableStyleId>{5C22544A-7EE6-4342-B048-85BDC9FD1C3A}</a:tableStyleId>
              </a:tblPr>
              <a:tblGrid>
                <a:gridCol w="5679768">
                  <a:extLst>
                    <a:ext uri="{9D8B030D-6E8A-4147-A177-3AD203B41FA5}">
                      <a16:colId xmlns:a16="http://schemas.microsoft.com/office/drawing/2014/main" val="1882264970"/>
                    </a:ext>
                  </a:extLst>
                </a:gridCol>
                <a:gridCol w="5679768">
                  <a:extLst>
                    <a:ext uri="{9D8B030D-6E8A-4147-A177-3AD203B41FA5}">
                      <a16:colId xmlns:a16="http://schemas.microsoft.com/office/drawing/2014/main" val="1319751109"/>
                    </a:ext>
                  </a:extLst>
                </a:gridCol>
                <a:gridCol w="5679768">
                  <a:extLst>
                    <a:ext uri="{9D8B030D-6E8A-4147-A177-3AD203B41FA5}">
                      <a16:colId xmlns:a16="http://schemas.microsoft.com/office/drawing/2014/main" val="4006394879"/>
                    </a:ext>
                  </a:extLst>
                </a:gridCol>
              </a:tblGrid>
              <a:tr h="3608393">
                <a:tc>
                  <a:txBody>
                    <a:bodyPr/>
                    <a:lstStyle/>
                    <a:p>
                      <a:r>
                        <a:rPr lang="en-GB" sz="2400" u="sng" dirty="0"/>
                        <a:t>Building Relationships</a:t>
                      </a:r>
                    </a:p>
                    <a:p>
                      <a:pPr marL="285750" indent="-285750">
                        <a:buFont typeface="Arial" panose="020B0604020202020204" pitchFamily="34" charset="0"/>
                        <a:buChar char="•"/>
                      </a:pPr>
                      <a:r>
                        <a:rPr lang="en-GB" sz="1800" b="0" dirty="0"/>
                        <a:t>Practise saying hello, good morning, please and thank you</a:t>
                      </a:r>
                    </a:p>
                    <a:p>
                      <a:pPr marL="285750" indent="-285750">
                        <a:buFont typeface="Arial" panose="020B0604020202020204" pitchFamily="34" charset="0"/>
                        <a:buChar char="•"/>
                      </a:pPr>
                      <a:r>
                        <a:rPr lang="en-GB" sz="1800" b="0" dirty="0"/>
                        <a:t>Greet friends and family with a friendly smile</a:t>
                      </a:r>
                    </a:p>
                    <a:p>
                      <a:pPr marL="285750" indent="-285750">
                        <a:buFont typeface="Arial" panose="020B0604020202020204" pitchFamily="34" charset="0"/>
                        <a:buChar char="•"/>
                      </a:pPr>
                      <a:r>
                        <a:rPr lang="en-GB" sz="1800" b="0" dirty="0"/>
                        <a:t>Create games and activities where there are opportunities to share and take turns</a:t>
                      </a:r>
                    </a:p>
                    <a:p>
                      <a:pPr marL="285750" indent="-285750">
                        <a:buFont typeface="Arial" panose="020B0604020202020204" pitchFamily="34" charset="0"/>
                        <a:buChar char="•"/>
                      </a:pPr>
                      <a:r>
                        <a:rPr lang="en-GB" sz="1800" b="0" dirty="0"/>
                        <a:t>Invite friends for play dates </a:t>
                      </a:r>
                    </a:p>
                    <a:p>
                      <a:pPr marL="285750" indent="-285750">
                        <a:buFont typeface="Arial" panose="020B0604020202020204" pitchFamily="34" charset="0"/>
                        <a:buChar char="•"/>
                      </a:pPr>
                      <a:r>
                        <a:rPr lang="en-GB" sz="1800" b="0" dirty="0"/>
                        <a:t>Play with your child, modelling friendly behaviour</a:t>
                      </a:r>
                    </a:p>
                  </a:txBody>
                  <a:tcPr>
                    <a:solidFill>
                      <a:schemeClr val="accent1">
                        <a:lumMod val="75000"/>
                      </a:schemeClr>
                    </a:solidFill>
                  </a:tcPr>
                </a:tc>
                <a:tc>
                  <a:txBody>
                    <a:bodyPr/>
                    <a:lstStyle/>
                    <a:p>
                      <a:r>
                        <a:rPr lang="en-GB" sz="2400" u="sng" dirty="0"/>
                        <a:t>Being Independent</a:t>
                      </a:r>
                    </a:p>
                    <a:p>
                      <a:pPr marL="285750" indent="-285750">
                        <a:buFont typeface="Arial" panose="020B0604020202020204" pitchFamily="34" charset="0"/>
                        <a:buChar char="•"/>
                      </a:pPr>
                      <a:r>
                        <a:rPr lang="en-GB" sz="1800" b="0" dirty="0"/>
                        <a:t>Practise putting coats,                                     shoes, jumpers and cardigans on and off independently</a:t>
                      </a:r>
                    </a:p>
                    <a:p>
                      <a:pPr marL="285750" indent="-285750">
                        <a:buFont typeface="Arial" panose="020B0604020202020204" pitchFamily="34" charset="0"/>
                        <a:buChar char="•"/>
                      </a:pPr>
                      <a:r>
                        <a:rPr lang="en-GB" sz="1800" b="0" dirty="0"/>
                        <a:t>Show your child their name labels to help them recognise their belongings</a:t>
                      </a:r>
                    </a:p>
                    <a:p>
                      <a:pPr marL="285750" indent="-285750">
                        <a:buFont typeface="Arial" panose="020B0604020202020204" pitchFamily="34" charset="0"/>
                        <a:buChar char="•"/>
                      </a:pPr>
                      <a:r>
                        <a:rPr lang="en-GB" sz="1800" b="0" dirty="0"/>
                        <a:t>Familiarise children with their coat, bag, uniform and water bottle</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0" dirty="0"/>
                        <a:t>Practise using water bottle </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0" dirty="0"/>
                        <a:t>Encourage your child to go to the toilet wipe themselves and wash/dry their hands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b="0" dirty="0"/>
                        <a:t>Practise using cutlery and carrying a tray</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en-GB" sz="1800" dirty="0"/>
                    </a:p>
                    <a:p>
                      <a:endParaRPr lang="en-GB" sz="1800" dirty="0"/>
                    </a:p>
                  </a:txBody>
                  <a:tcPr>
                    <a:solidFill>
                      <a:srgbClr val="00B0F0"/>
                    </a:solidFill>
                  </a:tcPr>
                </a:tc>
                <a:tc>
                  <a:txBody>
                    <a:bodyPr/>
                    <a:lstStyle/>
                    <a:p>
                      <a:r>
                        <a:rPr lang="en-GB" sz="2400" u="sng" dirty="0"/>
                        <a:t>Making Choices</a:t>
                      </a:r>
                    </a:p>
                    <a:p>
                      <a:pPr marL="285750" indent="-285750">
                        <a:buFont typeface="Arial" panose="020B0604020202020204" pitchFamily="34" charset="0"/>
                        <a:buChar char="•"/>
                      </a:pPr>
                      <a:r>
                        <a:rPr lang="en-GB" sz="1800" b="0" dirty="0"/>
                        <a:t>Create opportunities for your child to make a choice…</a:t>
                      </a:r>
                      <a:r>
                        <a:rPr lang="en-GB" sz="1800" b="0" u="sng" dirty="0"/>
                        <a:t>and stick to it</a:t>
                      </a:r>
                      <a:r>
                        <a:rPr lang="en-GB" sz="1800" b="0" dirty="0"/>
                        <a:t>, e.g. choosing breakfast, story time book, what to wear</a:t>
                      </a:r>
                    </a:p>
                  </a:txBody>
                  <a:tcPr>
                    <a:solidFill>
                      <a:schemeClr val="accent1">
                        <a:lumMod val="75000"/>
                      </a:schemeClr>
                    </a:solidFill>
                  </a:tcPr>
                </a:tc>
                <a:extLst>
                  <a:ext uri="{0D108BD9-81ED-4DB2-BD59-A6C34878D82A}">
                    <a16:rowId xmlns:a16="http://schemas.microsoft.com/office/drawing/2014/main" val="885458476"/>
                  </a:ext>
                </a:extLst>
              </a:tr>
              <a:tr h="3608393">
                <a:tc>
                  <a:txBody>
                    <a:bodyPr/>
                    <a:lstStyle/>
                    <a:p>
                      <a:r>
                        <a:rPr lang="en-GB" sz="2400" b="1" u="sng" dirty="0">
                          <a:solidFill>
                            <a:schemeClr val="bg1"/>
                          </a:solidFill>
                        </a:rPr>
                        <a:t>Managing Feelings</a:t>
                      </a:r>
                    </a:p>
                    <a:p>
                      <a:pPr marL="285750" indent="-285750">
                        <a:buFont typeface="Arial" panose="020B0604020202020204" pitchFamily="34" charset="0"/>
                        <a:buChar char="•"/>
                      </a:pPr>
                      <a:r>
                        <a:rPr lang="en-GB" sz="1800" dirty="0">
                          <a:solidFill>
                            <a:schemeClr val="bg1"/>
                          </a:solidFill>
                        </a:rPr>
                        <a:t>Encourage your child to talk about their feelings using the words happy, sad, angry and wobbly</a:t>
                      </a:r>
                    </a:p>
                    <a:p>
                      <a:pPr marL="285750" indent="-285750">
                        <a:buFont typeface="Arial" panose="020B0604020202020204" pitchFamily="34" charset="0"/>
                        <a:buChar char="•"/>
                      </a:pPr>
                      <a:r>
                        <a:rPr lang="en-GB" sz="1800" dirty="0">
                          <a:solidFill>
                            <a:schemeClr val="bg1"/>
                          </a:solidFill>
                        </a:rPr>
                        <a:t>Talk about the feelings of the characters in the stories you read</a:t>
                      </a:r>
                    </a:p>
                    <a:p>
                      <a:pPr marL="285750" indent="-285750">
                        <a:buFont typeface="Arial" panose="020B0604020202020204" pitchFamily="34" charset="0"/>
                        <a:buChar char="•"/>
                      </a:pPr>
                      <a:r>
                        <a:rPr lang="en-GB" sz="1800" dirty="0">
                          <a:solidFill>
                            <a:schemeClr val="bg1"/>
                          </a:solidFill>
                        </a:rPr>
                        <a:t>Talk to your child about ways to cope with feelings when things go wrong</a:t>
                      </a:r>
                    </a:p>
                    <a:p>
                      <a:pPr marL="285750" indent="-285750">
                        <a:buFont typeface="Arial" panose="020B0604020202020204" pitchFamily="34" charset="0"/>
                        <a:buChar char="•"/>
                      </a:pPr>
                      <a:r>
                        <a:rPr lang="en-GB" sz="1800" dirty="0">
                          <a:solidFill>
                            <a:schemeClr val="bg1"/>
                          </a:solidFill>
                        </a:rPr>
                        <a:t>Give your child opportunities to practice waiting</a:t>
                      </a:r>
                    </a:p>
                  </a:txBody>
                  <a:tcPr>
                    <a:solidFill>
                      <a:srgbClr val="00B0F0"/>
                    </a:solidFill>
                  </a:tcPr>
                </a:tc>
                <a:tc>
                  <a:txBody>
                    <a:bodyPr/>
                    <a:lstStyle/>
                    <a:p>
                      <a:r>
                        <a:rPr lang="en-GB" sz="2400" b="1" u="sng" dirty="0">
                          <a:solidFill>
                            <a:schemeClr val="bg1"/>
                          </a:solidFill>
                        </a:rPr>
                        <a:t>Speaking and Listening</a:t>
                      </a:r>
                    </a:p>
                    <a:p>
                      <a:pPr marL="285750" indent="-285750">
                        <a:buFont typeface="Arial" panose="020B0604020202020204" pitchFamily="34" charset="0"/>
                        <a:buChar char="•"/>
                      </a:pPr>
                      <a:r>
                        <a:rPr lang="en-GB" sz="1800" dirty="0">
                          <a:solidFill>
                            <a:schemeClr val="bg1"/>
                          </a:solidFill>
                        </a:rPr>
                        <a:t>Ask your child to be still and look at the person who is talking</a:t>
                      </a:r>
                    </a:p>
                    <a:p>
                      <a:pPr marL="285750" indent="-285750">
                        <a:buFont typeface="Arial" panose="020B0604020202020204" pitchFamily="34" charset="0"/>
                        <a:buChar char="•"/>
                      </a:pPr>
                      <a:r>
                        <a:rPr lang="en-GB" sz="1800" dirty="0">
                          <a:solidFill>
                            <a:schemeClr val="bg1"/>
                          </a:solidFill>
                        </a:rPr>
                        <a:t>Encourage your child to use words to communicate their needs, e.g. I need the toilet</a:t>
                      </a:r>
                    </a:p>
                    <a:p>
                      <a:pPr marL="285750" indent="-285750">
                        <a:buFont typeface="Arial" panose="020B0604020202020204" pitchFamily="34" charset="0"/>
                        <a:buChar char="•"/>
                      </a:pPr>
                      <a:r>
                        <a:rPr lang="en-GB" sz="1800" dirty="0">
                          <a:solidFill>
                            <a:schemeClr val="bg1"/>
                          </a:solidFill>
                        </a:rPr>
                        <a:t>Introduce them to new vocabulary e.g. their teachers’ name, classroom, tray, peg.</a:t>
                      </a:r>
                    </a:p>
                    <a:p>
                      <a:pPr marL="285750" indent="-285750">
                        <a:buFont typeface="Arial" panose="020B0604020202020204" pitchFamily="34" charset="0"/>
                        <a:buChar char="•"/>
                      </a:pPr>
                      <a:r>
                        <a:rPr lang="en-GB" sz="1800" dirty="0">
                          <a:solidFill>
                            <a:schemeClr val="bg1"/>
                          </a:solidFill>
                        </a:rPr>
                        <a:t>Lots and lots of conversation and story reading</a:t>
                      </a:r>
                    </a:p>
                  </a:txBody>
                  <a:tcPr>
                    <a:solidFill>
                      <a:schemeClr val="accent1">
                        <a:lumMod val="75000"/>
                      </a:schemeClr>
                    </a:solidFill>
                  </a:tcPr>
                </a:tc>
                <a:tc>
                  <a:txBody>
                    <a:bodyPr/>
                    <a:lstStyle/>
                    <a:p>
                      <a:r>
                        <a:rPr lang="en-GB" sz="2400" b="1" u="sng" dirty="0">
                          <a:solidFill>
                            <a:schemeClr val="bg1"/>
                          </a:solidFill>
                        </a:rPr>
                        <a:t>Familiarity</a:t>
                      </a:r>
                    </a:p>
                    <a:p>
                      <a:pPr marL="285750" indent="-285750">
                        <a:buFont typeface="Arial" panose="020B0604020202020204" pitchFamily="34" charset="0"/>
                        <a:buChar char="•"/>
                      </a:pPr>
                      <a:r>
                        <a:rPr lang="en-GB" sz="1800" dirty="0">
                          <a:solidFill>
                            <a:schemeClr val="bg1"/>
                          </a:solidFill>
                        </a:rPr>
                        <a:t>Attend as many of the school sessions as you can</a:t>
                      </a:r>
                    </a:p>
                    <a:p>
                      <a:pPr marL="285750" indent="-285750">
                        <a:buFont typeface="Arial" panose="020B0604020202020204" pitchFamily="34" charset="0"/>
                        <a:buChar char="•"/>
                      </a:pPr>
                      <a:r>
                        <a:rPr lang="en-GB" sz="1800" dirty="0">
                          <a:solidFill>
                            <a:schemeClr val="bg1"/>
                          </a:solidFill>
                        </a:rPr>
                        <a:t>Book a home visit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dirty="0">
                          <a:solidFill>
                            <a:schemeClr val="bg1"/>
                          </a:solidFill>
                        </a:rPr>
                        <a:t>Take regular walks past the school</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GB" sz="1800" dirty="0">
                          <a:solidFill>
                            <a:schemeClr val="bg1"/>
                          </a:solidFill>
                        </a:rPr>
                        <a:t>Begin to talk about and create new routines ready for school</a:t>
                      </a:r>
                    </a:p>
                    <a:p>
                      <a:pPr marL="285750" indent="-285750">
                        <a:buFont typeface="Arial" panose="020B0604020202020204" pitchFamily="34" charset="0"/>
                        <a:buChar char="•"/>
                      </a:pPr>
                      <a:r>
                        <a:rPr lang="en-GB" sz="1800" dirty="0">
                          <a:solidFill>
                            <a:schemeClr val="bg1"/>
                          </a:solidFill>
                        </a:rPr>
                        <a:t>Come to the school fair on                           Saturday 4</a:t>
                      </a:r>
                      <a:r>
                        <a:rPr lang="en-GB" sz="1800" baseline="30000" dirty="0">
                          <a:solidFill>
                            <a:schemeClr val="bg1"/>
                          </a:solidFill>
                        </a:rPr>
                        <a:t>th</a:t>
                      </a:r>
                      <a:r>
                        <a:rPr lang="en-GB" sz="1800" dirty="0">
                          <a:solidFill>
                            <a:schemeClr val="bg1"/>
                          </a:solidFill>
                        </a:rPr>
                        <a:t> July</a:t>
                      </a:r>
                    </a:p>
                  </a:txBody>
                  <a:tcPr>
                    <a:solidFill>
                      <a:srgbClr val="00B0F0"/>
                    </a:solidFill>
                  </a:tcPr>
                </a:tc>
                <a:extLst>
                  <a:ext uri="{0D108BD9-81ED-4DB2-BD59-A6C34878D82A}">
                    <a16:rowId xmlns:a16="http://schemas.microsoft.com/office/drawing/2014/main" val="2991680092"/>
                  </a:ext>
                </a:extLst>
              </a:tr>
            </a:tbl>
          </a:graphicData>
        </a:graphic>
      </p:graphicFrame>
      <p:pic>
        <p:nvPicPr>
          <p:cNvPr id="4" name="Picture 7" descr="Image result for image of shoes with sticker inside left and right">
            <a:extLst>
              <a:ext uri="{FF2B5EF4-FFF2-40B4-BE49-F238E27FC236}">
                <a16:creationId xmlns:a16="http://schemas.microsoft.com/office/drawing/2014/main" id="{4EF5F40E-BBB3-4AE9-A7CC-217C95D63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756" t="4549" r="6564" b="12154"/>
          <a:stretch>
            <a:fillRect/>
          </a:stretch>
        </p:blipFill>
        <p:spPr bwMode="auto">
          <a:xfrm>
            <a:off x="9741257" y="324831"/>
            <a:ext cx="1920875"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837158E-2E15-4007-9442-B2DDEF702466}"/>
              </a:ext>
            </a:extLst>
          </p:cNvPr>
          <p:cNvPicPr>
            <a:picLocks noChangeAspect="1"/>
          </p:cNvPicPr>
          <p:nvPr/>
        </p:nvPicPr>
        <p:blipFill>
          <a:blip r:embed="rId3"/>
          <a:stretch>
            <a:fillRect/>
          </a:stretch>
        </p:blipFill>
        <p:spPr>
          <a:xfrm>
            <a:off x="15590207" y="7576895"/>
            <a:ext cx="1519066" cy="2185214"/>
          </a:xfrm>
          <a:prstGeom prst="rect">
            <a:avLst/>
          </a:prstGeom>
        </p:spPr>
      </p:pic>
    </p:spTree>
    <p:extLst>
      <p:ext uri="{BB962C8B-B14F-4D97-AF65-F5344CB8AC3E}">
        <p14:creationId xmlns:p14="http://schemas.microsoft.com/office/powerpoint/2010/main" val="1278281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Separation Anxiety</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
        <p:nvSpPr>
          <p:cNvPr id="5" name="TextBox 1">
            <a:extLst>
              <a:ext uri="{FF2B5EF4-FFF2-40B4-BE49-F238E27FC236}">
                <a16:creationId xmlns:a16="http://schemas.microsoft.com/office/drawing/2014/main" id="{449BEC08-26BA-4702-8D79-97751D75B653}"/>
              </a:ext>
            </a:extLst>
          </p:cNvPr>
          <p:cNvSpPr txBox="1">
            <a:spLocks noChangeArrowheads="1"/>
          </p:cNvSpPr>
          <p:nvPr/>
        </p:nvSpPr>
        <p:spPr bwMode="auto">
          <a:xfrm flipH="1">
            <a:off x="1088640" y="2193400"/>
            <a:ext cx="9648185"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Century Gothic" panose="020B0502020202020204" pitchFamily="34" charset="0"/>
              </a:defRPr>
            </a:lvl1pPr>
            <a:lvl2pPr marL="742950" indent="-285750">
              <a:spcBef>
                <a:spcPct val="20000"/>
              </a:spcBef>
              <a:buChar char="–"/>
              <a:defRPr sz="2800">
                <a:solidFill>
                  <a:schemeClr val="tx1"/>
                </a:solidFill>
                <a:latin typeface="Century Gothic" panose="020B0502020202020204" pitchFamily="34" charset="0"/>
              </a:defRPr>
            </a:lvl2pPr>
            <a:lvl3pPr marL="1143000" indent="-228600">
              <a:spcBef>
                <a:spcPct val="20000"/>
              </a:spcBef>
              <a:buChar char="•"/>
              <a:defRPr sz="2400">
                <a:solidFill>
                  <a:schemeClr val="tx1"/>
                </a:solidFill>
                <a:latin typeface="Century Gothic" panose="020B0502020202020204" pitchFamily="34" charset="0"/>
              </a:defRPr>
            </a:lvl3pPr>
            <a:lvl4pPr marL="1600200" indent="-228600">
              <a:spcBef>
                <a:spcPct val="20000"/>
              </a:spcBef>
              <a:buChar char="–"/>
              <a:defRPr sz="2000">
                <a:solidFill>
                  <a:schemeClr val="tx1"/>
                </a:solidFill>
                <a:latin typeface="Century Gothic" panose="020B0502020202020204" pitchFamily="34" charset="0"/>
              </a:defRPr>
            </a:lvl4pPr>
            <a:lvl5pPr marL="2057400" indent="-228600">
              <a:spcBef>
                <a:spcPct val="20000"/>
              </a:spcBef>
              <a:buChar char="»"/>
              <a:defRPr sz="2000">
                <a:solidFill>
                  <a:schemeClr val="tx1"/>
                </a:solidFill>
                <a:latin typeface="Century Gothic" panose="020B0502020202020204" pitchFamily="34" charset="0"/>
              </a:defRPr>
            </a:lvl5pPr>
            <a:lvl6pPr marL="2514600" indent="-228600" eaLnBrk="0" fontAlgn="base" hangingPunct="0">
              <a:spcBef>
                <a:spcPct val="20000"/>
              </a:spcBef>
              <a:spcAft>
                <a:spcPct val="0"/>
              </a:spcAft>
              <a:buChar char="»"/>
              <a:defRPr sz="2000">
                <a:solidFill>
                  <a:schemeClr val="tx1"/>
                </a:solidFill>
                <a:latin typeface="Century Gothic" panose="020B0502020202020204" pitchFamily="34" charset="0"/>
              </a:defRPr>
            </a:lvl6pPr>
            <a:lvl7pPr marL="2971800" indent="-228600" eaLnBrk="0" fontAlgn="base" hangingPunct="0">
              <a:spcBef>
                <a:spcPct val="20000"/>
              </a:spcBef>
              <a:spcAft>
                <a:spcPct val="0"/>
              </a:spcAft>
              <a:buChar char="»"/>
              <a:defRPr sz="2000">
                <a:solidFill>
                  <a:schemeClr val="tx1"/>
                </a:solidFill>
                <a:latin typeface="Century Gothic" panose="020B0502020202020204" pitchFamily="34" charset="0"/>
              </a:defRPr>
            </a:lvl7pPr>
            <a:lvl8pPr marL="3429000" indent="-228600" eaLnBrk="0" fontAlgn="base" hangingPunct="0">
              <a:spcBef>
                <a:spcPct val="20000"/>
              </a:spcBef>
              <a:spcAft>
                <a:spcPct val="0"/>
              </a:spcAft>
              <a:buChar char="»"/>
              <a:defRPr sz="2000">
                <a:solidFill>
                  <a:schemeClr val="tx1"/>
                </a:solidFill>
                <a:latin typeface="Century Gothic" panose="020B0502020202020204" pitchFamily="34" charset="0"/>
              </a:defRPr>
            </a:lvl8pPr>
            <a:lvl9pPr marL="3886200" indent="-228600" eaLnBrk="0" fontAlgn="base" hangingPunct="0">
              <a:spcBef>
                <a:spcPct val="20000"/>
              </a:spcBef>
              <a:spcAft>
                <a:spcPct val="0"/>
              </a:spcAft>
              <a:buChar char="»"/>
              <a:defRPr sz="2000">
                <a:solidFill>
                  <a:schemeClr val="tx1"/>
                </a:solidFill>
                <a:latin typeface="Century Gothic" panose="020B0502020202020204" pitchFamily="34" charset="0"/>
              </a:defRPr>
            </a:lvl9pPr>
          </a:lstStyle>
          <a:p>
            <a:pPr marL="457200" indent="-457200">
              <a:spcBef>
                <a:spcPct val="0"/>
              </a:spcBef>
              <a:buClrTx/>
              <a:buSzTx/>
              <a:buFontTx/>
              <a:buAutoNum type="arabicPeriod"/>
              <a:defRPr/>
            </a:pPr>
            <a:r>
              <a:rPr lang="en-GB" altLang="en-US" sz="2800" dirty="0">
                <a:solidFill>
                  <a:srgbClr val="002060"/>
                </a:solidFill>
                <a:latin typeface="Roboto Slab" panose="020B0604020202020204" charset="0"/>
                <a:ea typeface="Roboto Slab" panose="020B0604020202020204" charset="0"/>
              </a:rPr>
              <a:t>Acknowledge your child’s feelings if they are finding it hard to say goodbye.</a:t>
            </a:r>
          </a:p>
          <a:p>
            <a:pPr marL="457200" indent="-457200">
              <a:spcBef>
                <a:spcPct val="0"/>
              </a:spcBef>
              <a:buClrTx/>
              <a:buSzTx/>
              <a:buFontTx/>
              <a:buAutoNum type="arabicPeriod"/>
              <a:defRPr/>
            </a:pPr>
            <a:r>
              <a:rPr lang="en-GB" altLang="en-US" sz="2800" dirty="0">
                <a:solidFill>
                  <a:srgbClr val="002060"/>
                </a:solidFill>
                <a:latin typeface="Roboto Slab" panose="020B0604020202020204" charset="0"/>
                <a:ea typeface="Roboto Slab" panose="020B0604020202020204" charset="0"/>
              </a:rPr>
              <a:t>Give yourselves plenty of time for getting ready for school.</a:t>
            </a:r>
          </a:p>
          <a:p>
            <a:pPr marL="457200" indent="-457200">
              <a:spcBef>
                <a:spcPct val="0"/>
              </a:spcBef>
              <a:buClrTx/>
              <a:buSzTx/>
              <a:buFontTx/>
              <a:buAutoNum type="arabicPeriod"/>
              <a:defRPr/>
            </a:pPr>
            <a:r>
              <a:rPr lang="en-GB" altLang="en-US" sz="2800" dirty="0">
                <a:solidFill>
                  <a:srgbClr val="002060"/>
                </a:solidFill>
                <a:latin typeface="Roboto Slab" panose="020B0604020202020204" charset="0"/>
                <a:ea typeface="Roboto Slab" panose="020B0604020202020204" charset="0"/>
              </a:rPr>
              <a:t>Have a quick, </a:t>
            </a:r>
            <a:r>
              <a:rPr lang="en-GB" altLang="en-US" sz="2800" b="1" dirty="0">
                <a:solidFill>
                  <a:srgbClr val="002060"/>
                </a:solidFill>
                <a:latin typeface="Roboto Slab" panose="020B0604020202020204" charset="0"/>
                <a:ea typeface="Roboto Slab" panose="020B0604020202020204" charset="0"/>
              </a:rPr>
              <a:t>positive</a:t>
            </a:r>
            <a:r>
              <a:rPr lang="en-GB" altLang="en-US" sz="2800" dirty="0">
                <a:solidFill>
                  <a:srgbClr val="002060"/>
                </a:solidFill>
                <a:latin typeface="Roboto Slab" panose="020B0604020202020204" charset="0"/>
                <a:ea typeface="Roboto Slab" panose="020B0604020202020204" charset="0"/>
              </a:rPr>
              <a:t>, drop off ritual with a clear goodbye that your child definitely hears. Don’t be tempted to sneak out.</a:t>
            </a:r>
          </a:p>
          <a:p>
            <a:pPr marL="457200" indent="-457200">
              <a:spcBef>
                <a:spcPct val="0"/>
              </a:spcBef>
              <a:buClrTx/>
              <a:buSzTx/>
              <a:buFontTx/>
              <a:buAutoNum type="arabicPeriod"/>
              <a:defRPr/>
            </a:pPr>
            <a:r>
              <a:rPr lang="en-GB" altLang="en-US" sz="2800" dirty="0">
                <a:solidFill>
                  <a:srgbClr val="002060"/>
                </a:solidFill>
                <a:latin typeface="Roboto Slab" panose="020B0604020202020204" charset="0"/>
                <a:ea typeface="Roboto Slab" panose="020B0604020202020204" charset="0"/>
              </a:rPr>
              <a:t>Make sure your child knows who is picking up at the end of the day.</a:t>
            </a:r>
          </a:p>
          <a:p>
            <a:pPr marL="457200" indent="-457200">
              <a:spcBef>
                <a:spcPct val="0"/>
              </a:spcBef>
              <a:buClrTx/>
              <a:buSzTx/>
              <a:buFontTx/>
              <a:buAutoNum type="arabicPeriod"/>
              <a:defRPr/>
            </a:pPr>
            <a:r>
              <a:rPr lang="en-GB" altLang="en-US" sz="2800" dirty="0">
                <a:solidFill>
                  <a:srgbClr val="002060"/>
                </a:solidFill>
                <a:latin typeface="Roboto Slab" panose="020B0604020202020204" charset="0"/>
                <a:ea typeface="Roboto Slab" panose="020B0604020202020204" charset="0"/>
              </a:rPr>
              <a:t>Once your child has had a chance to familiarise themselves with the adults, their friends or an activity make your exit-don’t linger!</a:t>
            </a:r>
          </a:p>
          <a:p>
            <a:pPr>
              <a:spcBef>
                <a:spcPct val="0"/>
              </a:spcBef>
              <a:buClrTx/>
              <a:buSzTx/>
              <a:buNone/>
              <a:defRPr/>
            </a:pPr>
            <a:endParaRPr lang="en-GB" altLang="en-US" sz="2800" dirty="0">
              <a:latin typeface="Roboto Slab" panose="020B0604020202020204" charset="0"/>
              <a:ea typeface="Roboto Slab" panose="020B0604020202020204" charset="0"/>
            </a:endParaRPr>
          </a:p>
        </p:txBody>
      </p:sp>
      <p:pic>
        <p:nvPicPr>
          <p:cNvPr id="6" name="Picture 2" descr="Image result for separation anxiety images">
            <a:extLst>
              <a:ext uri="{FF2B5EF4-FFF2-40B4-BE49-F238E27FC236}">
                <a16:creationId xmlns:a16="http://schemas.microsoft.com/office/drawing/2014/main" id="{4039045A-38BA-452E-8CDD-A8C72D35DA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8148" y="2562111"/>
            <a:ext cx="6510201" cy="4340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50779B5-A325-45EF-9E6E-42BF168C797D}"/>
              </a:ext>
            </a:extLst>
          </p:cNvPr>
          <p:cNvSpPr txBox="1"/>
          <p:nvPr/>
        </p:nvSpPr>
        <p:spPr>
          <a:xfrm>
            <a:off x="1390034" y="7931367"/>
            <a:ext cx="15452623" cy="954107"/>
          </a:xfrm>
          <a:prstGeom prst="rect">
            <a:avLst/>
          </a:prstGeom>
          <a:noFill/>
        </p:spPr>
        <p:txBody>
          <a:bodyPr wrap="square">
            <a:spAutoFit/>
          </a:bodyPr>
          <a:lstStyle/>
          <a:p>
            <a:pPr>
              <a:spcBef>
                <a:spcPct val="0"/>
              </a:spcBef>
              <a:buClrTx/>
              <a:buSzTx/>
              <a:buFont typeface="Wingdings" panose="05000000000000000000" pitchFamily="2" charset="2"/>
              <a:buNone/>
              <a:defRPr/>
            </a:pPr>
            <a:r>
              <a:rPr lang="en-GB" altLang="en-US" sz="2800" i="1" dirty="0">
                <a:solidFill>
                  <a:srgbClr val="002060"/>
                </a:solidFill>
                <a:latin typeface="Roboto Slab" panose="020B0604020202020204" charset="0"/>
                <a:ea typeface="Roboto Slab" panose="020B0604020202020204" charset="0"/>
              </a:rPr>
              <a:t>Children settle very quickly into the school day. If you would like reassurance that all is okay, don’t hesitate to ring school or message on Dojo us to check</a:t>
            </a:r>
            <a:r>
              <a:rPr lang="en-GB" altLang="en-US" sz="1050" i="1" dirty="0">
                <a:latin typeface="Roboto Slab" panose="020B0604020202020204" charset="0"/>
                <a:ea typeface="Roboto Slab" panose="020B0604020202020204" charset="0"/>
              </a:rPr>
              <a:t>.</a:t>
            </a:r>
          </a:p>
        </p:txBody>
      </p:sp>
    </p:spTree>
    <p:extLst>
      <p:ext uri="{BB962C8B-B14F-4D97-AF65-F5344CB8AC3E}">
        <p14:creationId xmlns:p14="http://schemas.microsoft.com/office/powerpoint/2010/main" val="2617033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113B40-FF7F-477D-AFAA-D0DD66C73D56}"/>
              </a:ext>
            </a:extLst>
          </p:cNvPr>
          <p:cNvPicPr>
            <a:picLocks noChangeAspect="1"/>
          </p:cNvPicPr>
          <p:nvPr/>
        </p:nvPicPr>
        <p:blipFill>
          <a:blip r:embed="rId2"/>
          <a:stretch>
            <a:fillRect/>
          </a:stretch>
        </p:blipFill>
        <p:spPr>
          <a:xfrm>
            <a:off x="728662" y="5463"/>
            <a:ext cx="16644937" cy="10162672"/>
          </a:xfrm>
          <a:prstGeom prst="rect">
            <a:avLst/>
          </a:prstGeom>
        </p:spPr>
      </p:pic>
    </p:spTree>
    <p:extLst>
      <p:ext uri="{BB962C8B-B14F-4D97-AF65-F5344CB8AC3E}">
        <p14:creationId xmlns:p14="http://schemas.microsoft.com/office/powerpoint/2010/main" val="1277763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C0F4C1-1B46-4048-97A6-EA4B9A5DC2A3}"/>
              </a:ext>
            </a:extLst>
          </p:cNvPr>
          <p:cNvPicPr>
            <a:picLocks noChangeAspect="1"/>
          </p:cNvPicPr>
          <p:nvPr/>
        </p:nvPicPr>
        <p:blipFill>
          <a:blip r:embed="rId2"/>
          <a:stretch>
            <a:fillRect/>
          </a:stretch>
        </p:blipFill>
        <p:spPr>
          <a:xfrm>
            <a:off x="0" y="-31218"/>
            <a:ext cx="18460057" cy="10446805"/>
          </a:xfrm>
          <a:prstGeom prst="rect">
            <a:avLst/>
          </a:prstGeom>
        </p:spPr>
      </p:pic>
    </p:spTree>
    <p:extLst>
      <p:ext uri="{BB962C8B-B14F-4D97-AF65-F5344CB8AC3E}">
        <p14:creationId xmlns:p14="http://schemas.microsoft.com/office/powerpoint/2010/main" val="2646512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23659980"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What does my child need to bring to school?</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
        <p:nvSpPr>
          <p:cNvPr id="4" name="Title 1">
            <a:extLst>
              <a:ext uri="{FF2B5EF4-FFF2-40B4-BE49-F238E27FC236}">
                <a16:creationId xmlns:a16="http://schemas.microsoft.com/office/drawing/2014/main" id="{26EFF574-6598-45DF-BBB7-C582225B017E}"/>
              </a:ext>
            </a:extLst>
          </p:cNvPr>
          <p:cNvSpPr txBox="1">
            <a:spLocks/>
          </p:cNvSpPr>
          <p:nvPr/>
        </p:nvSpPr>
        <p:spPr bwMode="auto">
          <a:xfrm>
            <a:off x="895503" y="5438365"/>
            <a:ext cx="1600614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80000"/>
              <a:buFont typeface="Wingdings" panose="05000000000000000000" pitchFamily="2" charset="2"/>
              <a:buChar char="n"/>
              <a:defRPr sz="3200">
                <a:solidFill>
                  <a:schemeClr val="tx1"/>
                </a:solidFill>
                <a:latin typeface="Century Gothic" panose="020B0502020202020204" pitchFamily="34" charset="0"/>
              </a:defRPr>
            </a:lvl1pPr>
            <a:lvl2pPr marL="742950" indent="-285750">
              <a:spcBef>
                <a:spcPct val="20000"/>
              </a:spcBef>
              <a:buChar char="–"/>
              <a:defRPr sz="2800">
                <a:solidFill>
                  <a:schemeClr val="tx1"/>
                </a:solidFill>
                <a:latin typeface="Century Gothic" panose="020B0502020202020204" pitchFamily="34" charset="0"/>
              </a:defRPr>
            </a:lvl2pPr>
            <a:lvl3pPr marL="1143000" indent="-228600">
              <a:spcBef>
                <a:spcPct val="20000"/>
              </a:spcBef>
              <a:buChar char="•"/>
              <a:defRPr sz="2400">
                <a:solidFill>
                  <a:schemeClr val="tx1"/>
                </a:solidFill>
                <a:latin typeface="Century Gothic" panose="020B0502020202020204" pitchFamily="34" charset="0"/>
              </a:defRPr>
            </a:lvl3pPr>
            <a:lvl4pPr marL="1600200" indent="-228600">
              <a:spcBef>
                <a:spcPct val="20000"/>
              </a:spcBef>
              <a:buChar char="–"/>
              <a:defRPr sz="2000">
                <a:solidFill>
                  <a:schemeClr val="tx1"/>
                </a:solidFill>
                <a:latin typeface="Century Gothic" panose="020B0502020202020204" pitchFamily="34" charset="0"/>
              </a:defRPr>
            </a:lvl4pPr>
            <a:lvl5pPr marL="2057400" indent="-228600">
              <a:spcBef>
                <a:spcPct val="20000"/>
              </a:spcBef>
              <a:buChar char="»"/>
              <a:defRPr sz="2000">
                <a:solidFill>
                  <a:schemeClr val="tx1"/>
                </a:solidFill>
                <a:latin typeface="Century Gothic" panose="020B0502020202020204" pitchFamily="34" charset="0"/>
              </a:defRPr>
            </a:lvl5pPr>
            <a:lvl6pPr marL="2514600" indent="-228600" eaLnBrk="0" fontAlgn="base" hangingPunct="0">
              <a:spcBef>
                <a:spcPct val="20000"/>
              </a:spcBef>
              <a:spcAft>
                <a:spcPct val="0"/>
              </a:spcAft>
              <a:buChar char="»"/>
              <a:defRPr sz="2000">
                <a:solidFill>
                  <a:schemeClr val="tx1"/>
                </a:solidFill>
                <a:latin typeface="Century Gothic" panose="020B0502020202020204" pitchFamily="34" charset="0"/>
              </a:defRPr>
            </a:lvl6pPr>
            <a:lvl7pPr marL="2971800" indent="-228600" eaLnBrk="0" fontAlgn="base" hangingPunct="0">
              <a:spcBef>
                <a:spcPct val="20000"/>
              </a:spcBef>
              <a:spcAft>
                <a:spcPct val="0"/>
              </a:spcAft>
              <a:buChar char="»"/>
              <a:defRPr sz="2000">
                <a:solidFill>
                  <a:schemeClr val="tx1"/>
                </a:solidFill>
                <a:latin typeface="Century Gothic" panose="020B0502020202020204" pitchFamily="34" charset="0"/>
              </a:defRPr>
            </a:lvl7pPr>
            <a:lvl8pPr marL="3429000" indent="-228600" eaLnBrk="0" fontAlgn="base" hangingPunct="0">
              <a:spcBef>
                <a:spcPct val="20000"/>
              </a:spcBef>
              <a:spcAft>
                <a:spcPct val="0"/>
              </a:spcAft>
              <a:buChar char="»"/>
              <a:defRPr sz="2000">
                <a:solidFill>
                  <a:schemeClr val="tx1"/>
                </a:solidFill>
                <a:latin typeface="Century Gothic" panose="020B0502020202020204" pitchFamily="34" charset="0"/>
              </a:defRPr>
            </a:lvl8pPr>
            <a:lvl9pPr marL="3886200" indent="-228600" eaLnBrk="0" fontAlgn="base" hangingPunct="0">
              <a:spcBef>
                <a:spcPct val="20000"/>
              </a:spcBef>
              <a:spcAft>
                <a:spcPct val="0"/>
              </a:spcAft>
              <a:buChar char="»"/>
              <a:defRPr sz="2000">
                <a:solidFill>
                  <a:schemeClr val="tx1"/>
                </a:solidFill>
                <a:latin typeface="Century Gothic" panose="020B0502020202020204" pitchFamily="34" charset="0"/>
              </a:defRPr>
            </a:lvl9pPr>
          </a:lstStyle>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000" dirty="0">
              <a:solidFill>
                <a:schemeClr val="tx2"/>
              </a:solidFill>
              <a:latin typeface="Topmarks" pitchFamily="2" charset="0"/>
            </a:endParaRPr>
          </a:p>
          <a:p>
            <a:pPr>
              <a:spcBef>
                <a:spcPct val="0"/>
              </a:spcBef>
              <a:buClrTx/>
              <a:buSzTx/>
              <a:buFont typeface="Wingdings" panose="05000000000000000000" pitchFamily="2" charset="2"/>
              <a:buNone/>
            </a:pPr>
            <a:endParaRPr lang="en-GB" altLang="en-US" sz="2400" dirty="0">
              <a:solidFill>
                <a:schemeClr val="tx2"/>
              </a:solidFill>
              <a:latin typeface="Topmarks" pitchFamily="2" charset="0"/>
            </a:endParaRPr>
          </a:p>
          <a:p>
            <a:pPr marL="457200" indent="-457200">
              <a:spcBef>
                <a:spcPct val="0"/>
              </a:spcBef>
              <a:buClrTx/>
              <a:buSzTx/>
            </a:pPr>
            <a:r>
              <a:rPr lang="en-GB" altLang="en-US" sz="2400" dirty="0">
                <a:solidFill>
                  <a:srgbClr val="002060"/>
                </a:solidFill>
                <a:latin typeface="Roboto Slab" panose="020B0604020202020204" charset="0"/>
                <a:ea typeface="Roboto Slab" panose="020B0604020202020204" charset="0"/>
              </a:rPr>
              <a:t>Please make sure </a:t>
            </a:r>
            <a:r>
              <a:rPr lang="en-GB" altLang="en-US" sz="2400" b="1" dirty="0">
                <a:solidFill>
                  <a:srgbClr val="002060"/>
                </a:solidFill>
                <a:latin typeface="Roboto Slab" panose="020B0604020202020204" charset="0"/>
                <a:ea typeface="Roboto Slab" panose="020B0604020202020204" charset="0"/>
              </a:rPr>
              <a:t>EVERYTHING</a:t>
            </a:r>
            <a:r>
              <a:rPr lang="en-GB" altLang="en-US" sz="2400" dirty="0">
                <a:solidFill>
                  <a:srgbClr val="002060"/>
                </a:solidFill>
                <a:latin typeface="Roboto Slab" panose="020B0604020202020204" charset="0"/>
                <a:ea typeface="Roboto Slab" panose="020B0604020202020204" charset="0"/>
              </a:rPr>
              <a:t>, uniform, coats, shoes, water bottles bags, are </a:t>
            </a:r>
            <a:r>
              <a:rPr lang="en-GB" altLang="en-US" sz="2400" b="1" dirty="0">
                <a:solidFill>
                  <a:srgbClr val="002060"/>
                </a:solidFill>
                <a:latin typeface="Roboto Slab" panose="020B0604020202020204" charset="0"/>
                <a:ea typeface="Roboto Slab" panose="020B0604020202020204" charset="0"/>
              </a:rPr>
              <a:t>clearly labelled</a:t>
            </a:r>
          </a:p>
          <a:p>
            <a:pPr marL="457200" indent="-457200">
              <a:spcBef>
                <a:spcPct val="0"/>
              </a:spcBef>
              <a:buClrTx/>
              <a:buSzTx/>
            </a:pPr>
            <a:endParaRPr lang="en-GB" altLang="en-US" sz="2400" b="1" dirty="0">
              <a:solidFill>
                <a:srgbClr val="002060"/>
              </a:solidFill>
              <a:latin typeface="Roboto Slab" panose="020B0604020202020204" charset="0"/>
              <a:ea typeface="Roboto Slab" panose="020B0604020202020204" charset="0"/>
            </a:endParaRPr>
          </a:p>
          <a:p>
            <a:pPr marL="457200" indent="-457200">
              <a:spcBef>
                <a:spcPct val="0"/>
              </a:spcBef>
              <a:buClrTx/>
              <a:buSzTx/>
            </a:pPr>
            <a:r>
              <a:rPr lang="en-GB" altLang="en-US" sz="2400" dirty="0">
                <a:solidFill>
                  <a:srgbClr val="002060"/>
                </a:solidFill>
                <a:latin typeface="Roboto Slab" panose="020B0604020202020204" charset="0"/>
                <a:ea typeface="Roboto Slab" panose="020B0604020202020204" charset="0"/>
              </a:rPr>
              <a:t>Please don’t send children in shoes or trainers with laces until they can do them independently.</a:t>
            </a:r>
          </a:p>
          <a:p>
            <a:pPr marL="457200" indent="-457200">
              <a:spcBef>
                <a:spcPct val="0"/>
              </a:spcBef>
              <a:buClrTx/>
              <a:buSzTx/>
            </a:pPr>
            <a:endParaRPr lang="en-GB" altLang="en-US" sz="2400" dirty="0">
              <a:solidFill>
                <a:srgbClr val="002060"/>
              </a:solidFill>
              <a:latin typeface="Roboto Slab" panose="020B0604020202020204" charset="0"/>
              <a:ea typeface="Roboto Slab" panose="020B0604020202020204" charset="0"/>
            </a:endParaRPr>
          </a:p>
          <a:p>
            <a:pPr marL="457200" indent="-457200">
              <a:spcBef>
                <a:spcPct val="0"/>
              </a:spcBef>
              <a:buClrTx/>
              <a:buSzTx/>
            </a:pPr>
            <a:r>
              <a:rPr lang="en-GB" altLang="en-US" sz="2400" dirty="0">
                <a:solidFill>
                  <a:srgbClr val="002060"/>
                </a:solidFill>
                <a:latin typeface="Roboto Slab" panose="020B0604020202020204" charset="0"/>
                <a:ea typeface="Roboto Slab" panose="020B0604020202020204" charset="0"/>
              </a:rPr>
              <a:t>Consider using keyrings, book charms etc, on bags to help children quickly </a:t>
            </a:r>
          </a:p>
          <a:p>
            <a:pPr>
              <a:spcBef>
                <a:spcPct val="0"/>
              </a:spcBef>
              <a:buClrTx/>
              <a:buSzTx/>
              <a:buNone/>
            </a:pPr>
            <a:r>
              <a:rPr lang="en-GB" altLang="en-US" sz="2400" dirty="0">
                <a:solidFill>
                  <a:srgbClr val="002060"/>
                </a:solidFill>
                <a:latin typeface="Roboto Slab" panose="020B0604020202020204" charset="0"/>
                <a:ea typeface="Roboto Slab" panose="020B0604020202020204" charset="0"/>
              </a:rPr>
              <a:t>      identify which book bag is theirs</a:t>
            </a:r>
            <a:r>
              <a:rPr lang="en-GB" altLang="en-US" sz="1800" dirty="0">
                <a:solidFill>
                  <a:srgbClr val="002060"/>
                </a:solidFill>
                <a:latin typeface="Roboto Slab" panose="020B0604020202020204" charset="0"/>
                <a:ea typeface="Roboto Slab" panose="020B0604020202020204" charset="0"/>
              </a:rPr>
              <a:t>.</a:t>
            </a:r>
            <a:br>
              <a:rPr lang="en-GB" altLang="en-US" dirty="0">
                <a:solidFill>
                  <a:srgbClr val="002060"/>
                </a:solidFill>
                <a:latin typeface="Topmarks" pitchFamily="2" charset="0"/>
              </a:rPr>
            </a:br>
            <a:endParaRPr lang="en-GB" altLang="en-US" dirty="0">
              <a:solidFill>
                <a:srgbClr val="002060"/>
              </a:solidFill>
              <a:latin typeface="Topmarks" pitchFamily="2" charset="0"/>
            </a:endParaRPr>
          </a:p>
        </p:txBody>
      </p:sp>
      <p:graphicFrame>
        <p:nvGraphicFramePr>
          <p:cNvPr id="5" name="Table 4">
            <a:extLst>
              <a:ext uri="{FF2B5EF4-FFF2-40B4-BE49-F238E27FC236}">
                <a16:creationId xmlns:a16="http://schemas.microsoft.com/office/drawing/2014/main" id="{C33F3A0B-14A3-4318-9077-C1A310253531}"/>
              </a:ext>
            </a:extLst>
          </p:cNvPr>
          <p:cNvGraphicFramePr>
            <a:graphicFrameLocks noGrp="1"/>
          </p:cNvGraphicFramePr>
          <p:nvPr>
            <p:extLst>
              <p:ext uri="{D42A27DB-BD31-4B8C-83A1-F6EECF244321}">
                <p14:modId xmlns:p14="http://schemas.microsoft.com/office/powerpoint/2010/main" val="3146665611"/>
              </p:ext>
            </p:extLst>
          </p:nvPr>
        </p:nvGraphicFramePr>
        <p:xfrm>
          <a:off x="895504" y="1735485"/>
          <a:ext cx="16006146" cy="2948799"/>
        </p:xfrm>
        <a:graphic>
          <a:graphicData uri="http://schemas.openxmlformats.org/drawingml/2006/table">
            <a:tbl>
              <a:tblPr firstRow="1" bandRow="1">
                <a:tableStyleId>{5C22544A-7EE6-4342-B048-85BDC9FD1C3A}</a:tableStyleId>
              </a:tblPr>
              <a:tblGrid>
                <a:gridCol w="7916448">
                  <a:extLst>
                    <a:ext uri="{9D8B030D-6E8A-4147-A177-3AD203B41FA5}">
                      <a16:colId xmlns:a16="http://schemas.microsoft.com/office/drawing/2014/main" val="20000"/>
                    </a:ext>
                  </a:extLst>
                </a:gridCol>
                <a:gridCol w="8089698">
                  <a:extLst>
                    <a:ext uri="{9D8B030D-6E8A-4147-A177-3AD203B41FA5}">
                      <a16:colId xmlns:a16="http://schemas.microsoft.com/office/drawing/2014/main" val="20001"/>
                    </a:ext>
                  </a:extLst>
                </a:gridCol>
              </a:tblGrid>
              <a:tr h="662771">
                <a:tc>
                  <a:txBody>
                    <a:bodyPr/>
                    <a:lstStyle/>
                    <a:p>
                      <a:pPr algn="ctr"/>
                      <a:r>
                        <a:rPr lang="en-GB" sz="3600" dirty="0">
                          <a:latin typeface="Roboto Slab" panose="020B0604020202020204" charset="0"/>
                          <a:ea typeface="Roboto Slab" panose="020B0604020202020204" charset="0"/>
                        </a:rPr>
                        <a:t>Yes</a:t>
                      </a:r>
                    </a:p>
                  </a:txBody>
                  <a:tcPr marL="91442" marR="91442" marT="45734" marB="45734"/>
                </a:tc>
                <a:tc>
                  <a:txBody>
                    <a:bodyPr/>
                    <a:lstStyle/>
                    <a:p>
                      <a:pPr algn="ctr"/>
                      <a:r>
                        <a:rPr lang="en-GB" sz="3600" dirty="0">
                          <a:latin typeface="Roboto Slab" panose="020B0604020202020204" charset="0"/>
                          <a:ea typeface="Roboto Slab" panose="020B0604020202020204" charset="0"/>
                        </a:rPr>
                        <a:t>No</a:t>
                      </a:r>
                    </a:p>
                  </a:txBody>
                  <a:tcPr marL="91442" marR="91442" marT="45734" marB="45734"/>
                </a:tc>
                <a:extLst>
                  <a:ext uri="{0D108BD9-81ED-4DB2-BD59-A6C34878D82A}">
                    <a16:rowId xmlns:a16="http://schemas.microsoft.com/office/drawing/2014/main" val="10000"/>
                  </a:ext>
                </a:extLst>
              </a:tr>
              <a:tr h="1945492">
                <a:tc>
                  <a:txBody>
                    <a:bodyPr/>
                    <a:lstStyle/>
                    <a:p>
                      <a:r>
                        <a:rPr lang="en-GB" sz="2400" dirty="0">
                          <a:latin typeface="Roboto Slab" panose="020B0604020202020204" charset="0"/>
                          <a:ea typeface="Roboto Slab" panose="020B0604020202020204" charset="0"/>
                        </a:rPr>
                        <a:t>*Coat (whatever</a:t>
                      </a:r>
                      <a:r>
                        <a:rPr lang="en-GB" sz="2400" baseline="0" dirty="0">
                          <a:latin typeface="Roboto Slab" panose="020B0604020202020204" charset="0"/>
                          <a:ea typeface="Roboto Slab" panose="020B0604020202020204" charset="0"/>
                        </a:rPr>
                        <a:t> the weather)</a:t>
                      </a:r>
                    </a:p>
                    <a:p>
                      <a:endParaRPr lang="en-GB" sz="2400" baseline="0" dirty="0">
                        <a:latin typeface="Roboto Slab" panose="020B0604020202020204" charset="0"/>
                        <a:ea typeface="Roboto Slab" panose="020B0604020202020204" charset="0"/>
                      </a:endParaRPr>
                    </a:p>
                    <a:p>
                      <a:r>
                        <a:rPr lang="en-GB" sz="2400" baseline="0" dirty="0">
                          <a:latin typeface="Roboto Slab" panose="020B0604020202020204" charset="0"/>
                          <a:ea typeface="Roboto Slab" panose="020B0604020202020204" charset="0"/>
                        </a:rPr>
                        <a:t>*A water bottle</a:t>
                      </a:r>
                    </a:p>
                    <a:p>
                      <a:endParaRPr lang="en-GB" sz="2400" baseline="0" dirty="0">
                        <a:latin typeface="Roboto Slab" panose="020B0604020202020204" charset="0"/>
                        <a:ea typeface="Roboto Slab" panose="020B0604020202020204" charset="0"/>
                      </a:endParaRPr>
                    </a:p>
                    <a:p>
                      <a:r>
                        <a:rPr lang="en-GB" sz="2400" baseline="0" dirty="0">
                          <a:latin typeface="Roboto Slab" panose="020B0604020202020204" charset="0"/>
                          <a:ea typeface="Roboto Slab" panose="020B0604020202020204" charset="0"/>
                        </a:rPr>
                        <a:t>*A book bag or other small bag</a:t>
                      </a:r>
                    </a:p>
                    <a:p>
                      <a:endParaRPr lang="en-GB" sz="2400" dirty="0">
                        <a:latin typeface="Roboto Slab" panose="020B0604020202020204" charset="0"/>
                        <a:ea typeface="Roboto Slab" panose="020B0604020202020204" charset="0"/>
                      </a:endParaRPr>
                    </a:p>
                  </a:txBody>
                  <a:tcPr marL="91442" marR="91442" marT="45734" marB="45734"/>
                </a:tc>
                <a:tc>
                  <a:txBody>
                    <a:bodyPr/>
                    <a:lstStyle/>
                    <a:p>
                      <a:r>
                        <a:rPr lang="en-GB" sz="2400" dirty="0">
                          <a:latin typeface="Roboto Slab" panose="020B0604020202020204" charset="0"/>
                          <a:ea typeface="Roboto Slab" panose="020B0604020202020204" charset="0"/>
                        </a:rPr>
                        <a:t>*Toys (apart from</a:t>
                      </a:r>
                      <a:r>
                        <a:rPr lang="en-GB" sz="2400" baseline="0" dirty="0">
                          <a:latin typeface="Roboto Slab" panose="020B0604020202020204" charset="0"/>
                          <a:ea typeface="Roboto Slab" panose="020B0604020202020204" charset="0"/>
                        </a:rPr>
                        <a:t> the first day or two to help them settle in)</a:t>
                      </a:r>
                    </a:p>
                    <a:p>
                      <a:endParaRPr lang="en-GB" sz="2400" dirty="0">
                        <a:latin typeface="Roboto Slab" panose="020B0604020202020204" charset="0"/>
                        <a:ea typeface="Roboto Slab" panose="020B0604020202020204" charset="0"/>
                      </a:endParaRPr>
                    </a:p>
                    <a:p>
                      <a:endParaRPr lang="en-GB" sz="2400" dirty="0">
                        <a:latin typeface="Roboto Slab" panose="020B0604020202020204" charset="0"/>
                        <a:ea typeface="Roboto Slab" panose="020B0604020202020204" charset="0"/>
                      </a:endParaRPr>
                    </a:p>
                    <a:p>
                      <a:r>
                        <a:rPr lang="en-GB" sz="2400" dirty="0">
                          <a:latin typeface="Roboto Slab" panose="020B0604020202020204" charset="0"/>
                          <a:ea typeface="Roboto Slab" panose="020B0604020202020204" charset="0"/>
                        </a:rPr>
                        <a:t>*Squash/juice</a:t>
                      </a:r>
                    </a:p>
                  </a:txBody>
                  <a:tcPr marL="91442" marR="91442" marT="45734" marB="45734"/>
                </a:tc>
                <a:extLst>
                  <a:ext uri="{0D108BD9-81ED-4DB2-BD59-A6C34878D82A}">
                    <a16:rowId xmlns:a16="http://schemas.microsoft.com/office/drawing/2014/main" val="10001"/>
                  </a:ext>
                </a:extLst>
              </a:tr>
            </a:tbl>
          </a:graphicData>
        </a:graphic>
      </p:graphicFrame>
      <p:pic>
        <p:nvPicPr>
          <p:cNvPr id="8" name="Picture 9" descr="Image result for image of key ring on book bag">
            <a:extLst>
              <a:ext uri="{FF2B5EF4-FFF2-40B4-BE49-F238E27FC236}">
                <a16:creationId xmlns:a16="http://schemas.microsoft.com/office/drawing/2014/main" id="{C613B200-FF83-4EFA-A0C7-ED6BB9D8E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28412" y="8329644"/>
            <a:ext cx="1314477" cy="131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2" descr="Navy Book Bag">
            <a:extLst>
              <a:ext uri="{FF2B5EF4-FFF2-40B4-BE49-F238E27FC236}">
                <a16:creationId xmlns:a16="http://schemas.microsoft.com/office/drawing/2014/main" id="{5AE8BAA3-B5D7-4F1E-BA78-C16D949949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18" b="12438"/>
          <a:stretch/>
        </p:blipFill>
        <p:spPr bwMode="auto">
          <a:xfrm>
            <a:off x="12825269" y="7011776"/>
            <a:ext cx="4076381" cy="3079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798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What happens next?</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graphicFrame>
        <p:nvGraphicFramePr>
          <p:cNvPr id="3" name="Table 2">
            <a:extLst>
              <a:ext uri="{FF2B5EF4-FFF2-40B4-BE49-F238E27FC236}">
                <a16:creationId xmlns:a16="http://schemas.microsoft.com/office/drawing/2014/main" id="{E30304D9-C914-4D1C-8A54-C042EF7A5A3F}"/>
              </a:ext>
            </a:extLst>
          </p:cNvPr>
          <p:cNvGraphicFramePr>
            <a:graphicFrameLocks noGrp="1"/>
          </p:cNvGraphicFramePr>
          <p:nvPr>
            <p:extLst>
              <p:ext uri="{D42A27DB-BD31-4B8C-83A1-F6EECF244321}">
                <p14:modId xmlns:p14="http://schemas.microsoft.com/office/powerpoint/2010/main" val="2527605849"/>
              </p:ext>
            </p:extLst>
          </p:nvPr>
        </p:nvGraphicFramePr>
        <p:xfrm>
          <a:off x="903339" y="1896192"/>
          <a:ext cx="14862687" cy="6583328"/>
        </p:xfrm>
        <a:graphic>
          <a:graphicData uri="http://schemas.openxmlformats.org/drawingml/2006/table">
            <a:tbl>
              <a:tblPr firstRow="1" bandRow="1">
                <a:tableStyleId>{5C22544A-7EE6-4342-B048-85BDC9FD1C3A}</a:tableStyleId>
              </a:tblPr>
              <a:tblGrid>
                <a:gridCol w="5993544">
                  <a:extLst>
                    <a:ext uri="{9D8B030D-6E8A-4147-A177-3AD203B41FA5}">
                      <a16:colId xmlns:a16="http://schemas.microsoft.com/office/drawing/2014/main" val="20000"/>
                    </a:ext>
                  </a:extLst>
                </a:gridCol>
                <a:gridCol w="3422441">
                  <a:extLst>
                    <a:ext uri="{9D8B030D-6E8A-4147-A177-3AD203B41FA5}">
                      <a16:colId xmlns:a16="http://schemas.microsoft.com/office/drawing/2014/main" val="2993177733"/>
                    </a:ext>
                  </a:extLst>
                </a:gridCol>
                <a:gridCol w="5446702">
                  <a:extLst>
                    <a:ext uri="{9D8B030D-6E8A-4147-A177-3AD203B41FA5}">
                      <a16:colId xmlns:a16="http://schemas.microsoft.com/office/drawing/2014/main" val="20001"/>
                    </a:ext>
                  </a:extLst>
                </a:gridCol>
              </a:tblGrid>
              <a:tr h="5790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Roboto Slab" panose="020B0604020202020204" charset="0"/>
                          <a:ea typeface="Roboto Slab" panose="020B0604020202020204" charset="0"/>
                        </a:rPr>
                        <a:t>May</a:t>
                      </a:r>
                    </a:p>
                    <a:p>
                      <a:pPr algn="ctr"/>
                      <a:endParaRPr lang="en-GB" sz="2400" b="0" dirty="0">
                        <a:solidFill>
                          <a:schemeClr val="tx1"/>
                        </a:solidFill>
                        <a:latin typeface="Roboto Slab" panose="020B0604020202020204" charset="0"/>
                        <a:ea typeface="Roboto Slab" panose="020B0604020202020204" charset="0"/>
                      </a:endParaRPr>
                    </a:p>
                  </a:txBody>
                  <a:tcPr marL="91455" marR="91455" marT="45698" marB="45698">
                    <a:solidFill>
                      <a:schemeClr val="accent1">
                        <a:lumMod val="20000"/>
                        <a:lumOff val="80000"/>
                      </a:schemeClr>
                    </a:solidFill>
                  </a:tcPr>
                </a:tc>
                <a:tc>
                  <a:txBody>
                    <a:bodyPr/>
                    <a:lstStyle/>
                    <a:p>
                      <a:pPr algn="ctr"/>
                      <a:endParaRPr lang="en-GB" sz="2400" b="0" dirty="0">
                        <a:solidFill>
                          <a:schemeClr val="tx1"/>
                        </a:solidFill>
                        <a:latin typeface="Roboto Slab" panose="020B0604020202020204" charset="0"/>
                        <a:ea typeface="Roboto Slab" panose="020B0604020202020204" charset="0"/>
                      </a:endParaRPr>
                    </a:p>
                  </a:txBody>
                  <a:tcPr marL="91455" marR="91455" marT="45698" marB="45698">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Roboto Slab" panose="020B0604020202020204" charset="0"/>
                          <a:ea typeface="Roboto Slab" panose="020B0604020202020204" charset="0"/>
                        </a:rPr>
                        <a:t>Pre-school visits</a:t>
                      </a:r>
                    </a:p>
                  </a:txBody>
                  <a:tcPr marL="91455" marR="91455" marT="45698" marB="45698">
                    <a:solidFill>
                      <a:schemeClr val="accent1">
                        <a:lumMod val="20000"/>
                        <a:lumOff val="80000"/>
                      </a:schemeClr>
                    </a:solidFill>
                  </a:tcPr>
                </a:tc>
                <a:extLst>
                  <a:ext uri="{0D108BD9-81ED-4DB2-BD59-A6C34878D82A}">
                    <a16:rowId xmlns:a16="http://schemas.microsoft.com/office/drawing/2014/main" val="10000"/>
                  </a:ext>
                </a:extLst>
              </a:tr>
              <a:tr h="5790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Roboto Slab" panose="020B0604020202020204" charset="0"/>
                          <a:ea typeface="Roboto Slab" panose="020B0604020202020204" charset="0"/>
                        </a:rPr>
                        <a:t>Wednesday 3</a:t>
                      </a:r>
                      <a:r>
                        <a:rPr lang="en-GB" sz="2400" b="0" baseline="30000" dirty="0">
                          <a:solidFill>
                            <a:schemeClr val="tx1"/>
                          </a:solidFill>
                          <a:latin typeface="Roboto Slab" panose="020B0604020202020204" charset="0"/>
                          <a:ea typeface="Roboto Slab" panose="020B0604020202020204" charset="0"/>
                        </a:rPr>
                        <a:t>rd</a:t>
                      </a:r>
                      <a:r>
                        <a:rPr lang="en-GB" sz="2400" b="0" dirty="0">
                          <a:solidFill>
                            <a:schemeClr val="tx1"/>
                          </a:solidFill>
                          <a:latin typeface="Roboto Slab" panose="020B0604020202020204" charset="0"/>
                          <a:ea typeface="Roboto Slab" panose="020B0604020202020204" charset="0"/>
                        </a:rPr>
                        <a:t> June</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Roboto Slab" panose="020B0604020202020204" charset="0"/>
                          <a:ea typeface="Roboto Slab" panose="020B0604020202020204" charset="0"/>
                        </a:rPr>
                        <a:t>2-2.45pm</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Roboto Slab" panose="020B0604020202020204" charset="0"/>
                          <a:ea typeface="Roboto Slab" panose="020B0604020202020204" charset="0"/>
                        </a:rPr>
                        <a:t>Parent Information session</a:t>
                      </a:r>
                    </a:p>
                    <a:p>
                      <a:pPr algn="ctr"/>
                      <a:endParaRPr lang="en-GB" sz="2400" dirty="0">
                        <a:latin typeface="Roboto Slab" panose="020B0604020202020204" charset="0"/>
                        <a:ea typeface="Roboto Slab" panose="020B0604020202020204" charset="0"/>
                      </a:endParaRPr>
                    </a:p>
                  </a:txBody>
                  <a:tcPr marL="91455" marR="91455" marT="45698" marB="45698"/>
                </a:tc>
                <a:extLst>
                  <a:ext uri="{0D108BD9-81ED-4DB2-BD59-A6C34878D82A}">
                    <a16:rowId xmlns:a16="http://schemas.microsoft.com/office/drawing/2014/main" val="10001"/>
                  </a:ext>
                </a:extLst>
              </a:tr>
              <a:tr h="579080">
                <a:tc>
                  <a:txBody>
                    <a:bodyPr/>
                    <a:lstStyle/>
                    <a:p>
                      <a:pPr algn="ctr"/>
                      <a:r>
                        <a:rPr lang="en-GB" sz="2400" dirty="0">
                          <a:latin typeface="Roboto Slab" panose="020B0604020202020204" charset="0"/>
                          <a:ea typeface="Roboto Slab" panose="020B0604020202020204" charset="0"/>
                        </a:rPr>
                        <a:t> June</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Home Visits</a:t>
                      </a:r>
                    </a:p>
                  </a:txBody>
                  <a:tcPr marL="91455" marR="91455" marT="45698" marB="45698"/>
                </a:tc>
                <a:extLst>
                  <a:ext uri="{0D108BD9-81ED-4DB2-BD59-A6C34878D82A}">
                    <a16:rowId xmlns:a16="http://schemas.microsoft.com/office/drawing/2014/main" val="10002"/>
                  </a:ext>
                </a:extLst>
              </a:tr>
              <a:tr h="579080">
                <a:tc>
                  <a:txBody>
                    <a:bodyPr/>
                    <a:lstStyle/>
                    <a:p>
                      <a:pPr algn="ctr"/>
                      <a:r>
                        <a:rPr lang="en-GB" sz="2400" dirty="0">
                          <a:latin typeface="Roboto Slab" panose="020B0604020202020204" charset="0"/>
                          <a:ea typeface="Roboto Slab" panose="020B0604020202020204" charset="0"/>
                        </a:rPr>
                        <a:t>Tuesday 25</a:t>
                      </a:r>
                      <a:r>
                        <a:rPr lang="en-GB" sz="2400" baseline="30000" dirty="0">
                          <a:latin typeface="Roboto Slab" panose="020B0604020202020204" charset="0"/>
                          <a:ea typeface="Roboto Slab" panose="020B0604020202020204" charset="0"/>
                        </a:rPr>
                        <a:t>th </a:t>
                      </a:r>
                      <a:r>
                        <a:rPr lang="en-GB" sz="2400" baseline="0" dirty="0">
                          <a:latin typeface="Roboto Slab" panose="020B0604020202020204" charset="0"/>
                          <a:ea typeface="Roboto Slab" panose="020B0604020202020204" charset="0"/>
                        </a:rPr>
                        <a:t>June</a:t>
                      </a:r>
                      <a:endParaRPr lang="en-GB" sz="2400" dirty="0">
                        <a:latin typeface="Roboto Slab" panose="020B0604020202020204" charset="0"/>
                        <a:ea typeface="Roboto Slab" panose="020B0604020202020204" charset="0"/>
                      </a:endParaRPr>
                    </a:p>
                  </a:txBody>
                  <a:tcPr marL="91455" marR="91455" marT="45698" marB="456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aseline="0" dirty="0">
                          <a:latin typeface="Roboto Slab" panose="020B0604020202020204" charset="0"/>
                          <a:ea typeface="Roboto Slab" panose="020B0604020202020204" charset="0"/>
                        </a:rPr>
                        <a:t>4-5pm</a:t>
                      </a:r>
                      <a:endParaRPr lang="en-GB" sz="2400" dirty="0">
                        <a:latin typeface="Roboto Slab" panose="020B0604020202020204" charset="0"/>
                        <a:ea typeface="Roboto Slab" panose="020B0604020202020204" charset="0"/>
                      </a:endParaRP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Family School Visit</a:t>
                      </a:r>
                    </a:p>
                  </a:txBody>
                  <a:tcPr marL="91455" marR="91455" marT="45698" marB="45698"/>
                </a:tc>
                <a:extLst>
                  <a:ext uri="{0D108BD9-81ED-4DB2-BD59-A6C34878D82A}">
                    <a16:rowId xmlns:a16="http://schemas.microsoft.com/office/drawing/2014/main" val="10003"/>
                  </a:ext>
                </a:extLst>
              </a:tr>
              <a:tr h="701001">
                <a:tc>
                  <a:txBody>
                    <a:bodyPr/>
                    <a:lstStyle/>
                    <a:p>
                      <a:pPr algn="ctr"/>
                      <a:r>
                        <a:rPr lang="en-GB" sz="2400" baseline="0" dirty="0">
                          <a:latin typeface="Roboto Slab" panose="020B0604020202020204" charset="0"/>
                          <a:ea typeface="Roboto Slab" panose="020B0604020202020204" charset="0"/>
                        </a:rPr>
                        <a:t>Tuesday 30</a:t>
                      </a:r>
                      <a:r>
                        <a:rPr lang="en-GB" sz="2400" baseline="30000" dirty="0">
                          <a:latin typeface="Roboto Slab" panose="020B0604020202020204" charset="0"/>
                          <a:ea typeface="Roboto Slab" panose="020B0604020202020204" charset="0"/>
                        </a:rPr>
                        <a:t>th</a:t>
                      </a:r>
                      <a:r>
                        <a:rPr lang="en-GB" sz="2400" baseline="0" dirty="0">
                          <a:latin typeface="Roboto Slab" panose="020B0604020202020204" charset="0"/>
                          <a:ea typeface="Roboto Slab" panose="020B0604020202020204" charset="0"/>
                        </a:rPr>
                        <a:t> June </a:t>
                      </a: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1.30-2.30pm</a:t>
                      </a:r>
                    </a:p>
                  </a:txBody>
                  <a:tcPr marL="91455" marR="91455" marT="45698" marB="4569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latin typeface="Roboto Slab" panose="020B0604020202020204" charset="0"/>
                          <a:ea typeface="Roboto Slab" panose="020B0604020202020204" charset="0"/>
                        </a:rPr>
                        <a:t>Stay</a:t>
                      </a:r>
                      <a:r>
                        <a:rPr lang="en-GB" sz="2400" baseline="0" dirty="0">
                          <a:latin typeface="Roboto Slab" panose="020B0604020202020204" charset="0"/>
                          <a:ea typeface="Roboto Slab" panose="020B0604020202020204" charset="0"/>
                        </a:rPr>
                        <a:t> and Play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aseline="0" dirty="0">
                          <a:latin typeface="Roboto Slab" panose="020B0604020202020204" charset="0"/>
                          <a:ea typeface="Roboto Slab" panose="020B0604020202020204" charset="0"/>
                        </a:rPr>
                        <a:t>Afternoon Tea</a:t>
                      </a:r>
                      <a:endParaRPr lang="en-GB" sz="2400" dirty="0">
                        <a:latin typeface="Roboto Slab" panose="020B0604020202020204" charset="0"/>
                        <a:ea typeface="Roboto Slab" panose="020B0604020202020204" charset="0"/>
                      </a:endParaRPr>
                    </a:p>
                  </a:txBody>
                  <a:tcPr marL="91455" marR="91455" marT="45698" marB="45698"/>
                </a:tc>
                <a:extLst>
                  <a:ext uri="{0D108BD9-81ED-4DB2-BD59-A6C34878D82A}">
                    <a16:rowId xmlns:a16="http://schemas.microsoft.com/office/drawing/2014/main" val="10004"/>
                  </a:ext>
                </a:extLst>
              </a:tr>
              <a:tr h="579080">
                <a:tc>
                  <a:txBody>
                    <a:bodyPr/>
                    <a:lstStyle/>
                    <a:p>
                      <a:pPr algn="ctr"/>
                      <a:r>
                        <a:rPr lang="en-GB" sz="2400" dirty="0">
                          <a:latin typeface="Roboto Slab" panose="020B0604020202020204" charset="0"/>
                          <a:ea typeface="Roboto Slab" panose="020B0604020202020204" charset="0"/>
                        </a:rPr>
                        <a:t>Thursday</a:t>
                      </a:r>
                      <a:r>
                        <a:rPr lang="en-GB" sz="2400" baseline="0" dirty="0">
                          <a:latin typeface="Roboto Slab" panose="020B0604020202020204" charset="0"/>
                          <a:ea typeface="Roboto Slab" panose="020B0604020202020204" charset="0"/>
                        </a:rPr>
                        <a:t> 2nd</a:t>
                      </a:r>
                      <a:r>
                        <a:rPr lang="en-GB" sz="2400" dirty="0">
                          <a:latin typeface="Roboto Slab" panose="020B0604020202020204" charset="0"/>
                          <a:ea typeface="Roboto Slab" panose="020B0604020202020204" charset="0"/>
                        </a:rPr>
                        <a:t> July</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1.30-2.30pm</a:t>
                      </a:r>
                    </a:p>
                  </a:txBody>
                  <a:tcPr marL="91455" marR="91455" marT="45698" marB="45698"/>
                </a:tc>
                <a:tc>
                  <a:txBody>
                    <a:bodyPr/>
                    <a:lstStyle/>
                    <a:p>
                      <a:pPr algn="ctr"/>
                      <a:r>
                        <a:rPr lang="en-GB" sz="2400" dirty="0">
                          <a:latin typeface="Roboto Slab" panose="020B0604020202020204" charset="0"/>
                          <a:ea typeface="Roboto Slab" panose="020B0604020202020204" charset="0"/>
                        </a:rPr>
                        <a:t>Stay and Play</a:t>
                      </a:r>
                    </a:p>
                  </a:txBody>
                  <a:tcPr marL="91455" marR="91455" marT="45698" marB="45698"/>
                </a:tc>
                <a:extLst>
                  <a:ext uri="{0D108BD9-81ED-4DB2-BD59-A6C34878D82A}">
                    <a16:rowId xmlns:a16="http://schemas.microsoft.com/office/drawing/2014/main" val="10005"/>
                  </a:ext>
                </a:extLst>
              </a:tr>
              <a:tr h="579080">
                <a:tc>
                  <a:txBody>
                    <a:bodyPr/>
                    <a:lstStyle/>
                    <a:p>
                      <a:pPr algn="ctr"/>
                      <a:r>
                        <a:rPr lang="en-GB" sz="2400" dirty="0">
                          <a:latin typeface="Roboto Slab" panose="020B0604020202020204" charset="0"/>
                          <a:ea typeface="Roboto Slab" panose="020B0604020202020204" charset="0"/>
                        </a:rPr>
                        <a:t>Thursday 7</a:t>
                      </a:r>
                      <a:r>
                        <a:rPr lang="en-GB" sz="2400" baseline="30000" dirty="0">
                          <a:latin typeface="Roboto Slab" panose="020B0604020202020204" charset="0"/>
                          <a:ea typeface="Roboto Slab" panose="020B0604020202020204" charset="0"/>
                        </a:rPr>
                        <a:t>th</a:t>
                      </a:r>
                      <a:r>
                        <a:rPr lang="en-GB" sz="2400" dirty="0">
                          <a:latin typeface="Roboto Slab" panose="020B0604020202020204" charset="0"/>
                          <a:ea typeface="Roboto Slab" panose="020B0604020202020204" charset="0"/>
                        </a:rPr>
                        <a:t> July</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9.30-10.30pm</a:t>
                      </a:r>
                    </a:p>
                  </a:txBody>
                  <a:tcPr marL="91455" marR="91455" marT="45698" marB="45698"/>
                </a:tc>
                <a:tc>
                  <a:txBody>
                    <a:bodyPr/>
                    <a:lstStyle/>
                    <a:p>
                      <a:pPr algn="ctr"/>
                      <a:r>
                        <a:rPr lang="en-GB" sz="2400" dirty="0">
                          <a:latin typeface="Roboto Slab" panose="020B0604020202020204" charset="0"/>
                          <a:ea typeface="Roboto Slab" panose="020B0604020202020204" charset="0"/>
                        </a:rPr>
                        <a:t>Stay</a:t>
                      </a:r>
                      <a:r>
                        <a:rPr lang="en-GB" sz="2400" baseline="0" dirty="0">
                          <a:latin typeface="Roboto Slab" panose="020B0604020202020204" charset="0"/>
                          <a:ea typeface="Roboto Slab" panose="020B0604020202020204" charset="0"/>
                        </a:rPr>
                        <a:t> and Play</a:t>
                      </a:r>
                      <a:endParaRPr lang="en-GB" sz="2400" dirty="0">
                        <a:latin typeface="Roboto Slab" panose="020B0604020202020204" charset="0"/>
                        <a:ea typeface="Roboto Slab" panose="020B0604020202020204" charset="0"/>
                      </a:endParaRPr>
                    </a:p>
                  </a:txBody>
                  <a:tcPr marL="91455" marR="91455" marT="45698" marB="45698"/>
                </a:tc>
                <a:extLst>
                  <a:ext uri="{0D108BD9-81ED-4DB2-BD59-A6C34878D82A}">
                    <a16:rowId xmlns:a16="http://schemas.microsoft.com/office/drawing/2014/main" val="1284190871"/>
                  </a:ext>
                </a:extLst>
              </a:tr>
              <a:tr h="579080">
                <a:tc>
                  <a:txBody>
                    <a:bodyPr/>
                    <a:lstStyle/>
                    <a:p>
                      <a:pPr algn="ctr"/>
                      <a:r>
                        <a:rPr lang="en-GB" sz="2400" dirty="0">
                          <a:latin typeface="Roboto Slab" panose="020B0604020202020204" charset="0"/>
                          <a:ea typeface="Roboto Slab" panose="020B0604020202020204" charset="0"/>
                        </a:rPr>
                        <a:t>Thursday 3rd September</a:t>
                      </a:r>
                    </a:p>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endParaRPr lang="en-GB" sz="2400" dirty="0">
                        <a:latin typeface="Roboto Slab" panose="020B0604020202020204" charset="0"/>
                        <a:ea typeface="Roboto Slab" panose="020B0604020202020204" charset="0"/>
                      </a:endParaRPr>
                    </a:p>
                  </a:txBody>
                  <a:tcPr marL="91455" marR="91455" marT="45698" marB="45698"/>
                </a:tc>
                <a:tc>
                  <a:txBody>
                    <a:bodyPr/>
                    <a:lstStyle/>
                    <a:p>
                      <a:pPr algn="ctr"/>
                      <a:r>
                        <a:rPr lang="en-GB" sz="2400" dirty="0">
                          <a:latin typeface="Roboto Slab" panose="020B0604020202020204" charset="0"/>
                          <a:ea typeface="Roboto Slab" panose="020B0604020202020204" charset="0"/>
                        </a:rPr>
                        <a:t>Autumn term begins</a:t>
                      </a:r>
                    </a:p>
                  </a:txBody>
                  <a:tcPr marL="91455" marR="91455" marT="45698" marB="45698"/>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781E2C07-C005-4847-8B41-8CBEEAC0934D}"/>
              </a:ext>
            </a:extLst>
          </p:cNvPr>
          <p:cNvSpPr txBox="1"/>
          <p:nvPr/>
        </p:nvSpPr>
        <p:spPr>
          <a:xfrm>
            <a:off x="903339" y="8781689"/>
            <a:ext cx="12101050" cy="707886"/>
          </a:xfrm>
          <a:prstGeom prst="rect">
            <a:avLst/>
          </a:prstGeom>
          <a:noFill/>
        </p:spPr>
        <p:txBody>
          <a:bodyPr wrap="square">
            <a:spAutoFit/>
          </a:bodyPr>
          <a:lstStyle/>
          <a:p>
            <a:pPr marL="285750" indent="-285750">
              <a:spcBef>
                <a:spcPct val="0"/>
              </a:spcBef>
              <a:buClrTx/>
              <a:buSzTx/>
              <a:buFont typeface="Arial" panose="020B0604020202020204" pitchFamily="34" charset="0"/>
              <a:buChar char="•"/>
            </a:pPr>
            <a:r>
              <a:rPr lang="en-GB" altLang="en-US" sz="2000" dirty="0">
                <a:latin typeface="Topmarks" pitchFamily="2" charset="0"/>
              </a:rPr>
              <a:t>Our SENDCO, Mrs Bryant will be available to meet with parents at these sessions</a:t>
            </a:r>
          </a:p>
          <a:p>
            <a:pPr marL="285750" indent="-285750">
              <a:spcBef>
                <a:spcPct val="0"/>
              </a:spcBef>
              <a:buClrTx/>
              <a:buSzTx/>
              <a:buFont typeface="Arial" panose="020B0604020202020204" pitchFamily="34" charset="0"/>
              <a:buChar char="•"/>
            </a:pPr>
            <a:r>
              <a:rPr lang="en-GB" altLang="en-US" sz="2000" dirty="0">
                <a:latin typeface="Topmarks" pitchFamily="2" charset="0"/>
              </a:rPr>
              <a:t> Representatives form the PTA will attend the Family School visit and the afternoon tea</a:t>
            </a:r>
          </a:p>
        </p:txBody>
      </p:sp>
    </p:spTree>
    <p:extLst>
      <p:ext uri="{BB962C8B-B14F-4D97-AF65-F5344CB8AC3E}">
        <p14:creationId xmlns:p14="http://schemas.microsoft.com/office/powerpoint/2010/main" val="310114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B4BB6F-8B51-4E02-ACC3-6803C494986F}"/>
              </a:ext>
            </a:extLst>
          </p:cNvPr>
          <p:cNvPicPr/>
          <p:nvPr/>
        </p:nvPicPr>
        <p:blipFill>
          <a:blip r:embed="rId2"/>
          <a:stretch>
            <a:fillRect/>
          </a:stretch>
        </p:blipFill>
        <p:spPr>
          <a:xfrm>
            <a:off x="5572125" y="842963"/>
            <a:ext cx="6300788" cy="8743950"/>
          </a:xfrm>
          <a:prstGeom prst="rect">
            <a:avLst/>
          </a:prstGeom>
        </p:spPr>
      </p:pic>
    </p:spTree>
    <p:extLst>
      <p:ext uri="{BB962C8B-B14F-4D97-AF65-F5344CB8AC3E}">
        <p14:creationId xmlns:p14="http://schemas.microsoft.com/office/powerpoint/2010/main" val="3600476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What happens next?</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pic>
        <p:nvPicPr>
          <p:cNvPr id="11266" name="Picture 2" descr="dojo logo | St Mary the Virgin CE Primary School, Gillingham, Dorset">
            <a:extLst>
              <a:ext uri="{FF2B5EF4-FFF2-40B4-BE49-F238E27FC236}">
                <a16:creationId xmlns:a16="http://schemas.microsoft.com/office/drawing/2014/main" id="{66A7D39C-0A8F-4931-BCB9-B79451C45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152650"/>
            <a:ext cx="11430000" cy="598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63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61985-1471-4F3C-A20A-E2C30C12551E}"/>
              </a:ext>
            </a:extLst>
          </p:cNvPr>
          <p:cNvSpPr txBox="1"/>
          <p:nvPr/>
        </p:nvSpPr>
        <p:spPr>
          <a:xfrm>
            <a:off x="-5917670" y="642878"/>
            <a:ext cx="15297644" cy="2185214"/>
          </a:xfrm>
          <a:prstGeom prst="rect">
            <a:avLst/>
          </a:prstGeom>
          <a:noFill/>
        </p:spPr>
        <p:txBody>
          <a:bodyPr wrap="square">
            <a:spAutoFit/>
          </a:bodyPr>
          <a:lstStyle/>
          <a:p>
            <a:pPr>
              <a:defRPr/>
            </a:pPr>
            <a:r>
              <a:rPr lang="en-GB" altLang="en-US" sz="4000" dirty="0">
                <a:solidFill>
                  <a:schemeClr val="accent1">
                    <a:lumMod val="75000"/>
                  </a:schemeClr>
                </a:solidFill>
                <a:latin typeface="Roboto Slab" panose="020B0604020202020204" charset="0"/>
                <a:ea typeface="Roboto Slab" panose="020B0604020202020204" charset="0"/>
              </a:rPr>
              <a:t>                                                     </a:t>
            </a:r>
            <a:r>
              <a:rPr lang="en-GB" altLang="en-US" sz="6000" b="1" dirty="0">
                <a:solidFill>
                  <a:schemeClr val="accent1">
                    <a:lumMod val="50000"/>
                  </a:schemeClr>
                </a:solidFill>
                <a:latin typeface="Roboto Slab" panose="020B0604020202020204" charset="0"/>
                <a:ea typeface="Roboto Slab" panose="020B0604020202020204" charset="0"/>
              </a:rPr>
              <a:t>Home Visits</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graphicFrame>
        <p:nvGraphicFramePr>
          <p:cNvPr id="3" name="Table 2">
            <a:extLst>
              <a:ext uri="{FF2B5EF4-FFF2-40B4-BE49-F238E27FC236}">
                <a16:creationId xmlns:a16="http://schemas.microsoft.com/office/drawing/2014/main" id="{F0BF3F5A-046A-4299-A9CA-3C866985A897}"/>
              </a:ext>
            </a:extLst>
          </p:cNvPr>
          <p:cNvGraphicFramePr>
            <a:graphicFrameLocks noGrp="1"/>
          </p:cNvGraphicFramePr>
          <p:nvPr>
            <p:extLst>
              <p:ext uri="{D42A27DB-BD31-4B8C-83A1-F6EECF244321}">
                <p14:modId xmlns:p14="http://schemas.microsoft.com/office/powerpoint/2010/main" val="1868536163"/>
              </p:ext>
            </p:extLst>
          </p:nvPr>
        </p:nvGraphicFramePr>
        <p:xfrm>
          <a:off x="1922564" y="2333461"/>
          <a:ext cx="13636983" cy="3170258"/>
        </p:xfrm>
        <a:graphic>
          <a:graphicData uri="http://schemas.openxmlformats.org/drawingml/2006/table">
            <a:tbl>
              <a:tblPr firstRow="1" bandRow="1">
                <a:tableStyleId>{5C22544A-7EE6-4342-B048-85BDC9FD1C3A}</a:tableStyleId>
              </a:tblPr>
              <a:tblGrid>
                <a:gridCol w="6668723">
                  <a:extLst>
                    <a:ext uri="{9D8B030D-6E8A-4147-A177-3AD203B41FA5}">
                      <a16:colId xmlns:a16="http://schemas.microsoft.com/office/drawing/2014/main" val="20000"/>
                    </a:ext>
                  </a:extLst>
                </a:gridCol>
                <a:gridCol w="6968260">
                  <a:extLst>
                    <a:ext uri="{9D8B030D-6E8A-4147-A177-3AD203B41FA5}">
                      <a16:colId xmlns:a16="http://schemas.microsoft.com/office/drawing/2014/main" val="2993177733"/>
                    </a:ext>
                  </a:extLst>
                </a:gridCol>
              </a:tblGrid>
              <a:tr h="762288">
                <a:tc>
                  <a:txBody>
                    <a:bodyPr/>
                    <a:lstStyle/>
                    <a:p>
                      <a:pPr algn="ctr"/>
                      <a:r>
                        <a:rPr lang="en-GB" sz="3200" b="1" dirty="0">
                          <a:solidFill>
                            <a:schemeClr val="tx1"/>
                          </a:solidFill>
                          <a:latin typeface="Roboto Slab" panose="020B0604020202020204" charset="0"/>
                          <a:ea typeface="Roboto Slab" panose="020B0604020202020204" charset="0"/>
                        </a:rPr>
                        <a:t>Wrens</a:t>
                      </a:r>
                    </a:p>
                    <a:p>
                      <a:pPr algn="ctr"/>
                      <a:r>
                        <a:rPr lang="en-GB" sz="2800" b="0" dirty="0">
                          <a:solidFill>
                            <a:schemeClr val="tx1"/>
                          </a:solidFill>
                          <a:latin typeface="Roboto Slab" panose="020B0604020202020204" charset="0"/>
                          <a:ea typeface="Roboto Slab" panose="020B0604020202020204" charset="0"/>
                        </a:rPr>
                        <a:t>Mrs Harper</a:t>
                      </a:r>
                    </a:p>
                  </a:txBody>
                  <a:tcPr marL="91435" marR="91435" marT="45718" marB="45718">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algn="ctr"/>
                      <a:r>
                        <a:rPr lang="en-GB" sz="3200" b="1" dirty="0">
                          <a:solidFill>
                            <a:schemeClr val="tx1"/>
                          </a:solidFill>
                          <a:latin typeface="Roboto Slab" panose="020B0604020202020204" charset="0"/>
                          <a:ea typeface="Roboto Slab" panose="020B0604020202020204" charset="0"/>
                        </a:rPr>
                        <a:t>Robins</a:t>
                      </a:r>
                    </a:p>
                    <a:p>
                      <a:pPr algn="ctr"/>
                      <a:r>
                        <a:rPr lang="en-GB" sz="2800" b="0" dirty="0">
                          <a:solidFill>
                            <a:schemeClr val="tx1"/>
                          </a:solidFill>
                          <a:latin typeface="Roboto Slab" panose="020B0604020202020204" charset="0"/>
                          <a:ea typeface="Roboto Slab" panose="020B0604020202020204" charset="0"/>
                        </a:rPr>
                        <a:t>Mrs Wakefield</a:t>
                      </a:r>
                    </a:p>
                  </a:txBody>
                  <a:tcPr marL="91435" marR="91435" marT="45718" marB="45718">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lumMod val="60000"/>
                        <a:lumOff val="40000"/>
                      </a:schemeClr>
                    </a:solidFill>
                  </a:tcPr>
                </a:tc>
                <a:extLst>
                  <a:ext uri="{0D108BD9-81ED-4DB2-BD59-A6C34878D82A}">
                    <a16:rowId xmlns:a16="http://schemas.microsoft.com/office/drawing/2014/main" val="10000"/>
                  </a:ext>
                </a:extLst>
              </a:tr>
              <a:tr h="579293">
                <a:tc>
                  <a:txBody>
                    <a:bodyPr/>
                    <a:lstStyle/>
                    <a:p>
                      <a:pPr algn="ctr"/>
                      <a:r>
                        <a:rPr lang="en-GB" sz="2800" dirty="0">
                          <a:latin typeface="Roboto Slab" panose="020B0604020202020204" charset="0"/>
                          <a:ea typeface="Roboto Slab" panose="020B0604020202020204" charset="0"/>
                        </a:rPr>
                        <a:t>tbc</a:t>
                      </a:r>
                    </a:p>
                  </a:txBody>
                  <a:tcPr marL="91435" marR="91435" marT="45718" marB="45718">
                    <a:lnL w="12700" cap="flat" cmpd="sng" algn="ctr">
                      <a:solidFill>
                        <a:schemeClr val="tx1"/>
                      </a:solidFill>
                      <a:prstDash val="solid"/>
                      <a:round/>
                      <a:headEnd type="none" w="med" len="med"/>
                      <a:tailEnd type="none" w="med" len="med"/>
                    </a:lnL>
                  </a:tcPr>
                </a:tc>
                <a:tc>
                  <a:txBody>
                    <a:bodyPr/>
                    <a:lstStyle/>
                    <a:p>
                      <a:pPr algn="ctr"/>
                      <a:r>
                        <a:rPr lang="en-GB" sz="2800" dirty="0">
                          <a:latin typeface="Roboto Slab" panose="020B0604020202020204" charset="0"/>
                          <a:ea typeface="Roboto Slab" panose="020B0604020202020204" charset="0"/>
                        </a:rPr>
                        <a:t>Tuesday 9</a:t>
                      </a:r>
                      <a:r>
                        <a:rPr lang="en-GB" sz="2800" baseline="30000" dirty="0">
                          <a:latin typeface="Roboto Slab" panose="020B0604020202020204" charset="0"/>
                          <a:ea typeface="Roboto Slab" panose="020B0604020202020204" charset="0"/>
                        </a:rPr>
                        <a:t>th</a:t>
                      </a:r>
                      <a:r>
                        <a:rPr lang="en-GB" sz="2800" dirty="0">
                          <a:latin typeface="Roboto Slab" panose="020B0604020202020204" charset="0"/>
                          <a:ea typeface="Roboto Slab" panose="020B0604020202020204" charset="0"/>
                        </a:rPr>
                        <a:t> June</a:t>
                      </a:r>
                    </a:p>
                  </a:txBody>
                  <a:tcPr marL="91435" marR="91435" marT="45718" marB="45718">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579293">
                <a:tc>
                  <a:txBody>
                    <a:bodyPr/>
                    <a:lstStyle/>
                    <a:p>
                      <a:pPr algn="ctr"/>
                      <a:endParaRPr lang="en-GB" sz="2800" dirty="0">
                        <a:latin typeface="Roboto Slab" panose="020B0604020202020204" charset="0"/>
                        <a:ea typeface="Roboto Slab" panose="020B0604020202020204" charset="0"/>
                      </a:endParaRPr>
                    </a:p>
                  </a:txBody>
                  <a:tcPr marL="91435" marR="91435" marT="45718" marB="45718">
                    <a:lnL w="12700" cap="flat" cmpd="sng" algn="ctr">
                      <a:solidFill>
                        <a:schemeClr val="tx1"/>
                      </a:solidFill>
                      <a:prstDash val="solid"/>
                      <a:round/>
                      <a:headEnd type="none" w="med" len="med"/>
                      <a:tailEnd type="none" w="med" len="med"/>
                    </a:lnL>
                  </a:tcPr>
                </a:tc>
                <a:tc>
                  <a:txBody>
                    <a:bodyPr/>
                    <a:lstStyle/>
                    <a:p>
                      <a:pPr algn="ctr"/>
                      <a:r>
                        <a:rPr lang="en-GB" sz="2800" dirty="0">
                          <a:latin typeface="Roboto Slab" panose="020B0604020202020204" charset="0"/>
                          <a:ea typeface="Roboto Slab" panose="020B0604020202020204" charset="0"/>
                        </a:rPr>
                        <a:t>Friday 19</a:t>
                      </a:r>
                      <a:r>
                        <a:rPr lang="en-GB" sz="2800" baseline="30000" dirty="0">
                          <a:latin typeface="Roboto Slab" panose="020B0604020202020204" charset="0"/>
                          <a:ea typeface="Roboto Slab" panose="020B0604020202020204" charset="0"/>
                        </a:rPr>
                        <a:t>th</a:t>
                      </a:r>
                      <a:r>
                        <a:rPr lang="en-GB" sz="2800" dirty="0">
                          <a:latin typeface="Roboto Slab" panose="020B0604020202020204" charset="0"/>
                          <a:ea typeface="Roboto Slab" panose="020B0604020202020204" charset="0"/>
                        </a:rPr>
                        <a:t> June</a:t>
                      </a:r>
                    </a:p>
                  </a:txBody>
                  <a:tcPr marL="91435" marR="91435" marT="45718" marB="45718">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79293">
                <a:tc>
                  <a:txBody>
                    <a:bodyPr/>
                    <a:lstStyle/>
                    <a:p>
                      <a:pPr algn="ctr"/>
                      <a:endParaRPr lang="en-GB" sz="2000" dirty="0">
                        <a:latin typeface="Roboto Slab" panose="020B0604020202020204" charset="0"/>
                        <a:ea typeface="Roboto Slab" panose="020B0604020202020204" charset="0"/>
                      </a:endParaRPr>
                    </a:p>
                    <a:p>
                      <a:pPr algn="ctr"/>
                      <a:r>
                        <a:rPr lang="en-GB" sz="2000" dirty="0">
                          <a:latin typeface="Roboto Slab" panose="020B0604020202020204" charset="0"/>
                          <a:ea typeface="Roboto Slab" panose="020B0604020202020204" charset="0"/>
                        </a:rPr>
                        <a:t>Sign up if you would like a home visit and we will contact you with available dates</a:t>
                      </a:r>
                    </a:p>
                  </a:txBody>
                  <a:tcPr marL="91435" marR="91435" marT="45718" marB="45718">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endParaRPr lang="en-GB" sz="2000" dirty="0">
                        <a:latin typeface="Roboto Slab" panose="020B0604020202020204" charset="0"/>
                        <a:ea typeface="Roboto Slab" panose="020B0604020202020204" charset="0"/>
                      </a:endParaRPr>
                    </a:p>
                    <a:p>
                      <a:pPr algn="ctr"/>
                      <a:r>
                        <a:rPr lang="en-GB" sz="2000" dirty="0">
                          <a:latin typeface="Roboto Slab" panose="020B0604020202020204" charset="0"/>
                          <a:ea typeface="Roboto Slab" panose="020B0604020202020204" charset="0"/>
                        </a:rPr>
                        <a:t>Sign up with Mrs Wakefield </a:t>
                      </a:r>
                    </a:p>
                  </a:txBody>
                  <a:tcPr marL="91435" marR="91435" marT="45718" marB="45718">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8250633"/>
                  </a:ext>
                </a:extLst>
              </a:tr>
            </a:tbl>
          </a:graphicData>
        </a:graphic>
      </p:graphicFrame>
      <p:sp>
        <p:nvSpPr>
          <p:cNvPr id="4" name="TextBox 3">
            <a:extLst>
              <a:ext uri="{FF2B5EF4-FFF2-40B4-BE49-F238E27FC236}">
                <a16:creationId xmlns:a16="http://schemas.microsoft.com/office/drawing/2014/main" id="{684891F2-D147-484E-BCDD-40C3CC404007}"/>
              </a:ext>
            </a:extLst>
          </p:cNvPr>
          <p:cNvSpPr txBox="1"/>
          <p:nvPr/>
        </p:nvSpPr>
        <p:spPr>
          <a:xfrm>
            <a:off x="1132041" y="6235239"/>
            <a:ext cx="14589740" cy="1538883"/>
          </a:xfrm>
          <a:prstGeom prst="rect">
            <a:avLst/>
          </a:prstGeom>
          <a:noFill/>
        </p:spPr>
        <p:txBody>
          <a:bodyPr wrap="square">
            <a:spAutoFit/>
          </a:bodyPr>
          <a:lstStyle/>
          <a:p>
            <a:pPr marL="171450" indent="-171450">
              <a:buFont typeface="Arial" panose="020B0604020202020204" pitchFamily="34" charset="0"/>
              <a:buChar char="•"/>
              <a:defRPr/>
            </a:pPr>
            <a:r>
              <a:rPr lang="en-GB" sz="3200" dirty="0">
                <a:latin typeface="Roboto Slab" panose="020B0604020202020204" charset="0"/>
                <a:ea typeface="Roboto Slab" panose="020B0604020202020204" charset="0"/>
              </a:rPr>
              <a:t>Morning visits will be between 9-12</a:t>
            </a:r>
          </a:p>
          <a:p>
            <a:pPr marL="171450" indent="-171450">
              <a:buFont typeface="Arial" panose="020B0604020202020204" pitchFamily="34" charset="0"/>
              <a:buChar char="•"/>
              <a:defRPr/>
            </a:pPr>
            <a:r>
              <a:rPr lang="en-GB" sz="3200" dirty="0">
                <a:latin typeface="Roboto Slab" panose="020B0604020202020204" charset="0"/>
                <a:ea typeface="Roboto Slab" panose="020B0604020202020204" charset="0"/>
              </a:rPr>
              <a:t>Afternoon visits will be between 1 and 3</a:t>
            </a:r>
            <a:endParaRPr lang="en-GB" sz="1800" dirty="0">
              <a:latin typeface="Roboto Slab" panose="020B0604020202020204" charset="0"/>
              <a:ea typeface="Roboto Slab" panose="020B0604020202020204" charset="0"/>
            </a:endParaRPr>
          </a:p>
          <a:p>
            <a:pPr>
              <a:defRPr/>
            </a:pPr>
            <a:endParaRPr lang="en-GB" sz="1800" dirty="0">
              <a:latin typeface="Topmarks" pitchFamily="2" charset="0"/>
            </a:endParaRPr>
          </a:p>
          <a:p>
            <a:pPr>
              <a:defRPr/>
            </a:pPr>
            <a:endParaRPr lang="en-GB" sz="1200" dirty="0">
              <a:latin typeface="Topmarks" pitchFamily="2" charset="0"/>
            </a:endParaRPr>
          </a:p>
        </p:txBody>
      </p:sp>
    </p:spTree>
    <p:extLst>
      <p:ext uri="{BB962C8B-B14F-4D97-AF65-F5344CB8AC3E}">
        <p14:creationId xmlns:p14="http://schemas.microsoft.com/office/powerpoint/2010/main" val="3229770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EYFS – Mereside CE Primary Academy">
            <a:extLst>
              <a:ext uri="{FF2B5EF4-FFF2-40B4-BE49-F238E27FC236}">
                <a16:creationId xmlns:a16="http://schemas.microsoft.com/office/drawing/2014/main" id="{03AD9D88-CB48-4671-BF87-76F96CA5D6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100" y="3806608"/>
            <a:ext cx="5257800" cy="5257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2D2D212-9200-47B5-81DD-D2A463861E4D}"/>
              </a:ext>
            </a:extLst>
          </p:cNvPr>
          <p:cNvSpPr txBox="1"/>
          <p:nvPr/>
        </p:nvSpPr>
        <p:spPr>
          <a:xfrm>
            <a:off x="1100138" y="1498284"/>
            <a:ext cx="16473486" cy="3108543"/>
          </a:xfrm>
          <a:prstGeom prst="rect">
            <a:avLst/>
          </a:prstGeom>
          <a:noFill/>
        </p:spPr>
        <p:txBody>
          <a:bodyPr wrap="square">
            <a:spAutoFit/>
          </a:bodyPr>
          <a:lstStyle/>
          <a:p>
            <a:pPr algn="ctr">
              <a:defRPr/>
            </a:pPr>
            <a:r>
              <a:rPr lang="en-GB" altLang="en-US" sz="6000" b="1" dirty="0">
                <a:solidFill>
                  <a:schemeClr val="accent1">
                    <a:lumMod val="50000"/>
                  </a:schemeClr>
                </a:solidFill>
                <a:latin typeface="Roboto Slab" panose="020B0604020202020204" charset="0"/>
                <a:ea typeface="Roboto Slab" panose="020B0604020202020204" charset="0"/>
              </a:rPr>
              <a:t>Please return forms from information pack as soon as possible</a:t>
            </a:r>
            <a:br>
              <a:rPr lang="en-GB" altLang="en-US" sz="1600" dirty="0">
                <a:latin typeface="Roboto Slab" panose="020B0604020202020204" charset="0"/>
                <a:ea typeface="Roboto Slab" panose="020B0604020202020204" charset="0"/>
              </a:rPr>
            </a:b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altLang="en-US" sz="1600" dirty="0">
              <a:latin typeface="Roboto Slab" panose="020B0604020202020204" charset="0"/>
              <a:ea typeface="Roboto Slab" panose="020B0604020202020204" charset="0"/>
            </a:endParaRPr>
          </a:p>
          <a:p>
            <a:pPr>
              <a:defRPr/>
            </a:pPr>
            <a:endParaRPr lang="en-GB" sz="2800" b="1" dirty="0">
              <a:solidFill>
                <a:schemeClr val="accent1">
                  <a:lumMod val="75000"/>
                </a:schemeClr>
              </a:solidFill>
              <a:latin typeface="Roboto Slab" panose="020B0604020202020204" charset="0"/>
              <a:ea typeface="Roboto Slab" panose="020B0604020202020204" charset="0"/>
            </a:endParaRPr>
          </a:p>
        </p:txBody>
      </p:sp>
    </p:spTree>
    <p:extLst>
      <p:ext uri="{BB962C8B-B14F-4D97-AF65-F5344CB8AC3E}">
        <p14:creationId xmlns:p14="http://schemas.microsoft.com/office/powerpoint/2010/main" val="414343012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21916</TotalTime>
  <Words>1435</Words>
  <Application>Microsoft Office PowerPoint</Application>
  <PresentationFormat>Custom</PresentationFormat>
  <Paragraphs>218</Paragraphs>
  <Slides>26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Roboto Slab</vt:lpstr>
      <vt:lpstr>Topmarks</vt:lpstr>
      <vt:lpstr>Wingdings</vt:lpstr>
      <vt:lpstr>Century Gothic</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Harper</dc:creator>
  <cp:lastModifiedBy>Rachel Harper</cp:lastModifiedBy>
  <cp:revision>63</cp:revision>
  <cp:lastPrinted>2025-12-01T17:02:58Z</cp:lastPrinted>
  <dcterms:modified xsi:type="dcterms:W3CDTF">2026-09-08T16:32:43Z</dcterms:modified>
</cp:coreProperties>
</file>